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6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EF186A4-113A-4080-A3B6-7D4A72A69583}" type="datetimeFigureOut">
              <a:rPr lang="en-US" smtClean="0"/>
              <a:pPr/>
              <a:t>1/22/2013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08BAF84E-F3FA-429E-8EA4-3D0C6CDBB46F}"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F186A4-113A-4080-A3B6-7D4A72A69583}" type="datetimeFigureOut">
              <a:rPr lang="en-US" smtClean="0"/>
              <a:pPr/>
              <a:t>1/22/2013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AF84E-F3FA-429E-8EA4-3D0C6CDBB46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F186A4-113A-4080-A3B6-7D4A72A69583}" type="datetimeFigureOut">
              <a:rPr lang="en-US" smtClean="0"/>
              <a:pPr/>
              <a:t>1/22/2013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AF84E-F3FA-429E-8EA4-3D0C6CDBB46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F186A4-113A-4080-A3B6-7D4A72A69583}" type="datetimeFigureOut">
              <a:rPr lang="en-US" smtClean="0"/>
              <a:pPr/>
              <a:t>1/22/2013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AF84E-F3FA-429E-8EA4-3D0C6CDBB46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EF186A4-113A-4080-A3B6-7D4A72A69583}" type="datetimeFigureOut">
              <a:rPr lang="en-US" smtClean="0"/>
              <a:pPr/>
              <a:t>1/22/2013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08BAF84E-F3FA-429E-8EA4-3D0C6CDBB46F}"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F186A4-113A-4080-A3B6-7D4A72A69583}" type="datetimeFigureOut">
              <a:rPr lang="en-US" smtClean="0"/>
              <a:pPr/>
              <a:t>1/22/2013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AF84E-F3FA-429E-8EA4-3D0C6CDBB46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EF186A4-113A-4080-A3B6-7D4A72A69583}" type="datetimeFigureOut">
              <a:rPr lang="en-US" smtClean="0"/>
              <a:pPr/>
              <a:t>1/22/2013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BAF84E-F3FA-429E-8EA4-3D0C6CDBB46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EF186A4-113A-4080-A3B6-7D4A72A69583}" type="datetimeFigureOut">
              <a:rPr lang="en-US" smtClean="0"/>
              <a:pPr/>
              <a:t>1/22/2013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BAF84E-F3FA-429E-8EA4-3D0C6CDBB46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F186A4-113A-4080-A3B6-7D4A72A69583}" type="datetimeFigureOut">
              <a:rPr lang="en-US" smtClean="0"/>
              <a:pPr/>
              <a:t>1/22/2013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BAF84E-F3FA-429E-8EA4-3D0C6CDBB46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F186A4-113A-4080-A3B6-7D4A72A69583}" type="datetimeFigureOut">
              <a:rPr lang="en-US" smtClean="0"/>
              <a:pPr/>
              <a:t>1/22/2013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AF84E-F3FA-429E-8EA4-3D0C6CDBB46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F186A4-113A-4080-A3B6-7D4A72A69583}" type="datetimeFigureOut">
              <a:rPr lang="en-US" smtClean="0"/>
              <a:pPr/>
              <a:t>1/22/2013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AF84E-F3FA-429E-8EA4-3D0C6CDBB46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EF186A4-113A-4080-A3B6-7D4A72A69583}" type="datetimeFigureOut">
              <a:rPr lang="en-US" smtClean="0"/>
              <a:pPr/>
              <a:t>1/22/2013</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8BAF84E-F3FA-429E-8EA4-3D0C6CDBB46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229600" cy="1219200"/>
          </a:xfrm>
        </p:spPr>
        <p:txBody>
          <a:bodyPr/>
          <a:lstStyle/>
          <a:p>
            <a:r>
              <a:rPr lang="en-US" dirty="0" smtClean="0"/>
              <a:t>Carpal tunnel</a:t>
            </a:r>
            <a:endParaRPr lang="en-US" dirty="0"/>
          </a:p>
        </p:txBody>
      </p:sp>
      <p:sp>
        <p:nvSpPr>
          <p:cNvPr id="3" name="Subtitle 2"/>
          <p:cNvSpPr>
            <a:spLocks noGrp="1"/>
          </p:cNvSpPr>
          <p:nvPr>
            <p:ph type="subTitle" idx="1"/>
          </p:nvPr>
        </p:nvSpPr>
        <p:spPr>
          <a:xfrm>
            <a:off x="1371600" y="1828800"/>
            <a:ext cx="6400800" cy="3255498"/>
          </a:xfrm>
        </p:spPr>
        <p:txBody>
          <a:bodyPr>
            <a:normAutofit/>
          </a:bodyPr>
          <a:lstStyle/>
          <a:p>
            <a:r>
              <a:rPr lang="en-US" sz="2400" dirty="0" smtClean="0">
                <a:latin typeface="Broadway" pitchFamily="82" charset="0"/>
              </a:rPr>
              <a:t>Carpal Tunnel Syndrome is the pain, tingling and other problems in the wrist because of the nerves in the medial part of the wrist having pressure put on it.</a:t>
            </a:r>
          </a:p>
          <a:p>
            <a:endParaRPr lang="en-US" sz="2400" dirty="0">
              <a:latin typeface="Broadway" pitchFamily="82" charset="0"/>
            </a:endParaRPr>
          </a:p>
        </p:txBody>
      </p:sp>
    </p:spTree>
    <p:extLst>
      <p:ext uri="{BB962C8B-B14F-4D97-AF65-F5344CB8AC3E}">
        <p14:creationId xmlns:p14="http://schemas.microsoft.com/office/powerpoint/2010/main" xmlns="" val="2760201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
            </a:r>
            <a:r>
              <a:rPr lang="en-US" dirty="0" smtClean="0"/>
              <a:t>edication </a:t>
            </a:r>
            <a:endParaRPr lang="en-US" dirty="0"/>
          </a:p>
        </p:txBody>
      </p:sp>
      <p:sp>
        <p:nvSpPr>
          <p:cNvPr id="3" name="Content Placeholder 2"/>
          <p:cNvSpPr>
            <a:spLocks noGrp="1"/>
          </p:cNvSpPr>
          <p:nvPr>
            <p:ph idx="1"/>
          </p:nvPr>
        </p:nvSpPr>
        <p:spPr/>
        <p:txBody>
          <a:bodyPr/>
          <a:lstStyle/>
          <a:p>
            <a:r>
              <a:rPr lang="en-US" dirty="0">
                <a:solidFill>
                  <a:srgbClr val="C00000"/>
                </a:solidFill>
              </a:rPr>
              <a:t>Nonsteroidal anti-inflammatory </a:t>
            </a:r>
            <a:r>
              <a:rPr lang="en-US" dirty="0" smtClean="0">
                <a:solidFill>
                  <a:srgbClr val="C00000"/>
                </a:solidFill>
              </a:rPr>
              <a:t>drugs (NSAID). Relieves pain and swelling.</a:t>
            </a:r>
          </a:p>
          <a:p>
            <a:r>
              <a:rPr lang="en-US" dirty="0" smtClean="0">
                <a:solidFill>
                  <a:srgbClr val="C00000"/>
                </a:solidFill>
              </a:rPr>
              <a:t>Corticosteroids. Only used when NSAID drugs do not effectively relieve the pain or swelling. They have side effects that should be considered. They can be taken in pill form or they can be injected in the wrist by a doctor.</a:t>
            </a:r>
          </a:p>
          <a:p>
            <a:endParaRPr lang="en-US" dirty="0">
              <a:solidFill>
                <a:srgbClr val="C00000"/>
              </a:solidFill>
            </a:endParaRPr>
          </a:p>
        </p:txBody>
      </p:sp>
    </p:spTree>
    <p:extLst>
      <p:ext uri="{BB962C8B-B14F-4D97-AF65-F5344CB8AC3E}">
        <p14:creationId xmlns:p14="http://schemas.microsoft.com/office/powerpoint/2010/main" xmlns="" val="2633570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Surgery</a:t>
            </a:r>
            <a:endParaRPr lang="en-US" dirty="0"/>
          </a:p>
        </p:txBody>
      </p:sp>
      <p:sp>
        <p:nvSpPr>
          <p:cNvPr id="3" name="Content Placeholder 2"/>
          <p:cNvSpPr>
            <a:spLocks noGrp="1"/>
          </p:cNvSpPr>
          <p:nvPr>
            <p:ph idx="1"/>
          </p:nvPr>
        </p:nvSpPr>
        <p:spPr/>
        <p:txBody>
          <a:bodyPr/>
          <a:lstStyle/>
          <a:p>
            <a:r>
              <a:rPr lang="en-US" dirty="0" smtClean="0">
                <a:solidFill>
                  <a:srgbClr val="FFC000"/>
                </a:solidFill>
              </a:rPr>
              <a:t>Most people are not recommended surgery unless the symptoms haven’t gone away over a long period of time.</a:t>
            </a:r>
          </a:p>
          <a:p>
            <a:r>
              <a:rPr lang="en-US" dirty="0" smtClean="0">
                <a:solidFill>
                  <a:srgbClr val="FFC000"/>
                </a:solidFill>
              </a:rPr>
              <a:t>Surgery is urgent if the nerve is damaged. If it’s not, then home treatments always suggested first.</a:t>
            </a:r>
          </a:p>
          <a:p>
            <a:pPr marL="137160" indent="0">
              <a:buNone/>
            </a:pPr>
            <a:endParaRPr lang="en-US" dirty="0">
              <a:solidFill>
                <a:srgbClr val="FFC000"/>
              </a:solidFill>
            </a:endParaRPr>
          </a:p>
        </p:txBody>
      </p:sp>
    </p:spTree>
    <p:extLst>
      <p:ext uri="{BB962C8B-B14F-4D97-AF65-F5344CB8AC3E}">
        <p14:creationId xmlns:p14="http://schemas.microsoft.com/office/powerpoint/2010/main" xmlns="" val="995412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Surgery </a:t>
            </a:r>
            <a:endParaRPr lang="en-US" dirty="0"/>
          </a:p>
        </p:txBody>
      </p:sp>
      <p:sp>
        <p:nvSpPr>
          <p:cNvPr id="3" name="Content Placeholder 2"/>
          <p:cNvSpPr>
            <a:spLocks noGrp="1"/>
          </p:cNvSpPr>
          <p:nvPr>
            <p:ph idx="1"/>
          </p:nvPr>
        </p:nvSpPr>
        <p:spPr/>
        <p:txBody>
          <a:bodyPr/>
          <a:lstStyle/>
          <a:p>
            <a:r>
              <a:rPr lang="en-US" dirty="0">
                <a:solidFill>
                  <a:srgbClr val="00B050"/>
                </a:solidFill>
                <a:latin typeface="Arial" pitchFamily="34" charset="0"/>
                <a:cs typeface="Arial" pitchFamily="34" charset="0"/>
              </a:rPr>
              <a:t>Carpal tunnel release surgery is used to reduce the pressure on the median nerve in the wrist. </a:t>
            </a:r>
            <a:r>
              <a:rPr lang="en-US" dirty="0" smtClean="0">
                <a:solidFill>
                  <a:srgbClr val="00B050"/>
                </a:solidFill>
                <a:latin typeface="Arial" pitchFamily="34" charset="0"/>
                <a:cs typeface="Arial" pitchFamily="34" charset="0"/>
              </a:rPr>
              <a:t>It’s done </a:t>
            </a:r>
            <a:r>
              <a:rPr lang="en-US" dirty="0">
                <a:solidFill>
                  <a:srgbClr val="00B050"/>
                </a:solidFill>
                <a:latin typeface="Arial" pitchFamily="34" charset="0"/>
                <a:cs typeface="Arial" pitchFamily="34" charset="0"/>
              </a:rPr>
              <a:t>by cutting the ligament that </a:t>
            </a:r>
            <a:r>
              <a:rPr lang="en-US" dirty="0" smtClean="0">
                <a:solidFill>
                  <a:srgbClr val="00B050"/>
                </a:solidFill>
                <a:latin typeface="Arial" pitchFamily="34" charset="0"/>
                <a:cs typeface="Arial" pitchFamily="34" charset="0"/>
              </a:rPr>
              <a:t>makes up </a:t>
            </a:r>
            <a:r>
              <a:rPr lang="en-US" dirty="0">
                <a:solidFill>
                  <a:srgbClr val="00B050"/>
                </a:solidFill>
                <a:latin typeface="Arial" pitchFamily="34" charset="0"/>
                <a:cs typeface="Arial" pitchFamily="34" charset="0"/>
              </a:rPr>
              <a:t>the top of the carpal </a:t>
            </a:r>
            <a:r>
              <a:rPr lang="en-US" dirty="0" smtClean="0">
                <a:solidFill>
                  <a:srgbClr val="00B050"/>
                </a:solidFill>
                <a:latin typeface="Arial" pitchFamily="34" charset="0"/>
                <a:cs typeface="Arial" pitchFamily="34" charset="0"/>
              </a:rPr>
              <a:t>tunnel nerve. </a:t>
            </a:r>
            <a:r>
              <a:rPr lang="en-US" dirty="0">
                <a:solidFill>
                  <a:srgbClr val="00B050"/>
                </a:solidFill>
                <a:latin typeface="Arial" pitchFamily="34" charset="0"/>
                <a:cs typeface="Arial" pitchFamily="34" charset="0"/>
              </a:rPr>
              <a:t>Cutting this ligament relieves pressure on the </a:t>
            </a:r>
            <a:r>
              <a:rPr lang="en-US" dirty="0" smtClean="0">
                <a:solidFill>
                  <a:srgbClr val="00B050"/>
                </a:solidFill>
                <a:latin typeface="Arial" pitchFamily="34" charset="0"/>
                <a:cs typeface="Arial" pitchFamily="34" charset="0"/>
              </a:rPr>
              <a:t>medial nerve</a:t>
            </a:r>
            <a:r>
              <a:rPr lang="en-US" dirty="0">
                <a:solidFill>
                  <a:srgbClr val="00B050"/>
                </a:solidFill>
                <a:latin typeface="Arial" pitchFamily="34" charset="0"/>
                <a:cs typeface="Arial" pitchFamily="34" charset="0"/>
              </a:rPr>
              <a:t>. </a:t>
            </a:r>
            <a:r>
              <a:rPr lang="en-US" dirty="0" smtClean="0">
                <a:solidFill>
                  <a:srgbClr val="00B050"/>
                </a:solidFill>
                <a:latin typeface="Arial" pitchFamily="34" charset="0"/>
                <a:cs typeface="Arial" pitchFamily="34" charset="0"/>
              </a:rPr>
              <a:t>Anything else that </a:t>
            </a:r>
            <a:r>
              <a:rPr lang="en-US" dirty="0">
                <a:solidFill>
                  <a:srgbClr val="00B050"/>
                </a:solidFill>
                <a:latin typeface="Arial" pitchFamily="34" charset="0"/>
                <a:cs typeface="Arial" pitchFamily="34" charset="0"/>
              </a:rPr>
              <a:t>may be putting pressure on the median nerve can also be removed during surgery.</a:t>
            </a:r>
          </a:p>
        </p:txBody>
      </p:sp>
    </p:spTree>
    <p:extLst>
      <p:ext uri="{BB962C8B-B14F-4D97-AF65-F5344CB8AC3E}">
        <p14:creationId xmlns:p14="http://schemas.microsoft.com/office/powerpoint/2010/main" xmlns="" val="3970139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Surgery </a:t>
            </a:r>
            <a:endParaRPr lang="en-US" dirty="0"/>
          </a:p>
        </p:txBody>
      </p:sp>
      <p:sp>
        <p:nvSpPr>
          <p:cNvPr id="3" name="Content Placeholder 2"/>
          <p:cNvSpPr>
            <a:spLocks noGrp="1"/>
          </p:cNvSpPr>
          <p:nvPr>
            <p:ph idx="1"/>
          </p:nvPr>
        </p:nvSpPr>
        <p:spPr/>
        <p:txBody>
          <a:bodyPr/>
          <a:lstStyle/>
          <a:p>
            <a:r>
              <a:rPr lang="en-US" dirty="0" smtClean="0"/>
              <a:t>After surgery, patients should avoid any activities that may have cause Carpal Tunnel Syndrome, and any other strenuous activities that may cause pain in the wrist, hand, or arm.</a:t>
            </a:r>
            <a:endParaRPr lang="en-US" dirty="0"/>
          </a:p>
        </p:txBody>
      </p:sp>
    </p:spTree>
    <p:extLst>
      <p:ext uri="{BB962C8B-B14F-4D97-AF65-F5344CB8AC3E}">
        <p14:creationId xmlns:p14="http://schemas.microsoft.com/office/powerpoint/2010/main" xmlns="" val="1685090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can you get information?</a:t>
            </a:r>
            <a:endParaRPr lang="en-US" dirty="0"/>
          </a:p>
        </p:txBody>
      </p:sp>
      <p:sp>
        <p:nvSpPr>
          <p:cNvPr id="3" name="Content Placeholder 2"/>
          <p:cNvSpPr>
            <a:spLocks noGrp="1"/>
          </p:cNvSpPr>
          <p:nvPr>
            <p:ph idx="1"/>
          </p:nvPr>
        </p:nvSpPr>
        <p:spPr/>
        <p:txBody>
          <a:bodyPr/>
          <a:lstStyle/>
          <a:p>
            <a:r>
              <a:rPr lang="en-US" dirty="0">
                <a:solidFill>
                  <a:srgbClr val="7030A0"/>
                </a:solidFill>
                <a:latin typeface="Arial" pitchFamily="34" charset="0"/>
                <a:cs typeface="Arial" pitchFamily="34" charset="0"/>
              </a:rPr>
              <a:t>The American Academy of </a:t>
            </a:r>
            <a:r>
              <a:rPr lang="en-US" dirty="0" smtClean="0">
                <a:solidFill>
                  <a:srgbClr val="7030A0"/>
                </a:solidFill>
                <a:latin typeface="Arial" pitchFamily="34" charset="0"/>
                <a:cs typeface="Arial" pitchFamily="34" charset="0"/>
              </a:rPr>
              <a:t>Orthopedic </a:t>
            </a:r>
            <a:r>
              <a:rPr lang="en-US" dirty="0">
                <a:solidFill>
                  <a:srgbClr val="7030A0"/>
                </a:solidFill>
                <a:latin typeface="Arial" pitchFamily="34" charset="0"/>
                <a:cs typeface="Arial" pitchFamily="34" charset="0"/>
              </a:rPr>
              <a:t>Surgeons (AAOS) provides information </a:t>
            </a:r>
            <a:r>
              <a:rPr lang="en-US" dirty="0" smtClean="0">
                <a:solidFill>
                  <a:srgbClr val="7030A0"/>
                </a:solidFill>
                <a:latin typeface="Arial" pitchFamily="34" charset="0"/>
                <a:cs typeface="Arial" pitchFamily="34" charset="0"/>
              </a:rPr>
              <a:t>to </a:t>
            </a:r>
            <a:r>
              <a:rPr lang="en-US" dirty="0">
                <a:solidFill>
                  <a:srgbClr val="7030A0"/>
                </a:solidFill>
                <a:latin typeface="Arial" pitchFamily="34" charset="0"/>
                <a:cs typeface="Arial" pitchFamily="34" charset="0"/>
              </a:rPr>
              <a:t>raise the public's awareness of musculoskeletal conditions, </a:t>
            </a:r>
            <a:r>
              <a:rPr lang="en-US" dirty="0" smtClean="0">
                <a:solidFill>
                  <a:srgbClr val="7030A0"/>
                </a:solidFill>
                <a:latin typeface="Arial" pitchFamily="34" charset="0"/>
                <a:cs typeface="Arial" pitchFamily="34" charset="0"/>
              </a:rPr>
              <a:t>with </a:t>
            </a:r>
            <a:r>
              <a:rPr lang="en-US" dirty="0">
                <a:solidFill>
                  <a:srgbClr val="7030A0"/>
                </a:solidFill>
                <a:latin typeface="Arial" pitchFamily="34" charset="0"/>
                <a:cs typeface="Arial" pitchFamily="34" charset="0"/>
              </a:rPr>
              <a:t>preventive measures. The AAOS website contains information on orthopedic conditions and treatments, injury prevention, and wellness and exercise.</a:t>
            </a:r>
          </a:p>
        </p:txBody>
      </p:sp>
    </p:spTree>
    <p:extLst>
      <p:ext uri="{BB962C8B-B14F-4D97-AF65-F5344CB8AC3E}">
        <p14:creationId xmlns:p14="http://schemas.microsoft.com/office/powerpoint/2010/main" xmlns="" val="1148986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do you </a:t>
            </a:r>
            <a:r>
              <a:rPr lang="en-US" smtClean="0"/>
              <a:t>get information?</a:t>
            </a:r>
            <a:endParaRPr lang="en-US"/>
          </a:p>
        </p:txBody>
      </p:sp>
      <p:sp>
        <p:nvSpPr>
          <p:cNvPr id="3" name="Content Placeholder 2"/>
          <p:cNvSpPr>
            <a:spLocks noGrp="1"/>
          </p:cNvSpPr>
          <p:nvPr>
            <p:ph idx="1"/>
          </p:nvPr>
        </p:nvSpPr>
        <p:spPr/>
        <p:txBody>
          <a:bodyPr/>
          <a:lstStyle/>
          <a:p>
            <a:r>
              <a:rPr lang="en-US" dirty="0" smtClean="0">
                <a:solidFill>
                  <a:srgbClr val="FFFF00"/>
                </a:solidFill>
                <a:latin typeface="Antique Olive" pitchFamily="34" charset="0"/>
              </a:rPr>
              <a:t>American </a:t>
            </a:r>
            <a:r>
              <a:rPr lang="en-US" dirty="0">
                <a:solidFill>
                  <a:srgbClr val="FFFF00"/>
                </a:solidFill>
                <a:latin typeface="Antique Olive" pitchFamily="34" charset="0"/>
              </a:rPr>
              <a:t>Society for Surgery of the Hand (ASSH). ASSH is a professional organization of hand surgeons that </a:t>
            </a:r>
            <a:r>
              <a:rPr lang="en-US" dirty="0" smtClean="0">
                <a:solidFill>
                  <a:srgbClr val="FFFF00"/>
                </a:solidFill>
                <a:latin typeface="Antique Olive" pitchFamily="34" charset="0"/>
              </a:rPr>
              <a:t>provide </a:t>
            </a:r>
            <a:r>
              <a:rPr lang="en-US" dirty="0">
                <a:solidFill>
                  <a:srgbClr val="FFFF00"/>
                </a:solidFill>
                <a:latin typeface="Antique Olive" pitchFamily="34" charset="0"/>
              </a:rPr>
              <a:t>education to the public about hand problems, such as </a:t>
            </a:r>
            <a:r>
              <a:rPr lang="en-US" dirty="0" err="1">
                <a:solidFill>
                  <a:srgbClr val="FFFF00"/>
                </a:solidFill>
                <a:latin typeface="Antique Olive" pitchFamily="34" charset="0"/>
              </a:rPr>
              <a:t>Dupuytren's</a:t>
            </a:r>
            <a:r>
              <a:rPr lang="en-US" dirty="0">
                <a:solidFill>
                  <a:srgbClr val="FFFF00"/>
                </a:solidFill>
                <a:latin typeface="Antique Olive" pitchFamily="34" charset="0"/>
              </a:rPr>
              <a:t> disease, </a:t>
            </a:r>
            <a:r>
              <a:rPr lang="en-US" i="1" dirty="0">
                <a:solidFill>
                  <a:srgbClr val="FFFF00"/>
                </a:solidFill>
                <a:latin typeface="Antique Olive" pitchFamily="34" charset="0"/>
              </a:rPr>
              <a:t>carpal tunnel syndrome</a:t>
            </a:r>
            <a:r>
              <a:rPr lang="en-US" dirty="0">
                <a:solidFill>
                  <a:srgbClr val="FFFF00"/>
                </a:solidFill>
                <a:latin typeface="Antique Olive" pitchFamily="34" charset="0"/>
              </a:rPr>
              <a:t>, and tennis elbow. ASSH also provides education about </a:t>
            </a:r>
            <a:r>
              <a:rPr lang="en-US" dirty="0" smtClean="0">
                <a:solidFill>
                  <a:srgbClr val="FFFF00"/>
                </a:solidFill>
                <a:latin typeface="Antique Olive" pitchFamily="34" charset="0"/>
              </a:rPr>
              <a:t>surgery and preventive </a:t>
            </a:r>
            <a:r>
              <a:rPr lang="en-US" dirty="0">
                <a:solidFill>
                  <a:srgbClr val="FFFF00"/>
                </a:solidFill>
                <a:latin typeface="Antique Olive" pitchFamily="34" charset="0"/>
              </a:rPr>
              <a:t>tips to keep your hands </a:t>
            </a:r>
            <a:r>
              <a:rPr lang="en-US" dirty="0" smtClean="0">
                <a:solidFill>
                  <a:srgbClr val="FFFF00"/>
                </a:solidFill>
                <a:latin typeface="Antique Olive" pitchFamily="34" charset="0"/>
              </a:rPr>
              <a:t>safe.</a:t>
            </a:r>
            <a:endParaRPr lang="en-US" dirty="0">
              <a:solidFill>
                <a:srgbClr val="FFFF00"/>
              </a:solidFill>
              <a:latin typeface="Antique Olive" pitchFamily="34" charset="0"/>
            </a:endParaRPr>
          </a:p>
          <a:p>
            <a:endParaRPr lang="en-US" dirty="0"/>
          </a:p>
        </p:txBody>
      </p:sp>
    </p:spTree>
    <p:extLst>
      <p:ext uri="{BB962C8B-B14F-4D97-AF65-F5344CB8AC3E}">
        <p14:creationId xmlns:p14="http://schemas.microsoft.com/office/powerpoint/2010/main" xmlns="" val="3812928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 </a:t>
            </a:r>
            <a:endParaRPr lang="en-US" dirty="0"/>
          </a:p>
        </p:txBody>
      </p:sp>
      <p:sp>
        <p:nvSpPr>
          <p:cNvPr id="3" name="Content Placeholder 2"/>
          <p:cNvSpPr>
            <a:spLocks noGrp="1"/>
          </p:cNvSpPr>
          <p:nvPr>
            <p:ph idx="1"/>
          </p:nvPr>
        </p:nvSpPr>
        <p:spPr/>
        <p:txBody>
          <a:bodyPr/>
          <a:lstStyle/>
          <a:p>
            <a:r>
              <a:rPr lang="en-US" dirty="0">
                <a:latin typeface="Broadway" pitchFamily="82" charset="0"/>
              </a:rPr>
              <a:t>The </a:t>
            </a:r>
            <a:r>
              <a:rPr lang="en-US" dirty="0" smtClean="0">
                <a:latin typeface="Broadway" pitchFamily="82" charset="0"/>
              </a:rPr>
              <a:t>medial nerve </a:t>
            </a:r>
            <a:r>
              <a:rPr lang="en-US" dirty="0">
                <a:latin typeface="Broadway" pitchFamily="82" charset="0"/>
              </a:rPr>
              <a:t>and several tendons </a:t>
            </a:r>
            <a:r>
              <a:rPr lang="en-US" dirty="0" smtClean="0">
                <a:latin typeface="Broadway" pitchFamily="82" charset="0"/>
              </a:rPr>
              <a:t>extend </a:t>
            </a:r>
            <a:r>
              <a:rPr lang="en-US" dirty="0">
                <a:latin typeface="Broadway" pitchFamily="82" charset="0"/>
              </a:rPr>
              <a:t>from </a:t>
            </a:r>
            <a:r>
              <a:rPr lang="en-US" dirty="0" smtClean="0">
                <a:latin typeface="Broadway" pitchFamily="82" charset="0"/>
              </a:rPr>
              <a:t>the forearm </a:t>
            </a:r>
            <a:r>
              <a:rPr lang="en-US" dirty="0">
                <a:latin typeface="Broadway" pitchFamily="82" charset="0"/>
              </a:rPr>
              <a:t>to </a:t>
            </a:r>
            <a:r>
              <a:rPr lang="en-US" dirty="0" smtClean="0">
                <a:latin typeface="Broadway" pitchFamily="82" charset="0"/>
              </a:rPr>
              <a:t>the hand </a:t>
            </a:r>
            <a:r>
              <a:rPr lang="en-US" dirty="0">
                <a:latin typeface="Broadway" pitchFamily="82" charset="0"/>
              </a:rPr>
              <a:t>through a small space in your wrist called the carpal tunnel. The </a:t>
            </a:r>
            <a:r>
              <a:rPr lang="en-US" dirty="0" smtClean="0">
                <a:latin typeface="Broadway" pitchFamily="82" charset="0"/>
              </a:rPr>
              <a:t>medial nerve </a:t>
            </a:r>
            <a:r>
              <a:rPr lang="en-US" dirty="0">
                <a:latin typeface="Broadway" pitchFamily="82" charset="0"/>
              </a:rPr>
              <a:t>controls </a:t>
            </a:r>
            <a:r>
              <a:rPr lang="en-US" dirty="0" smtClean="0">
                <a:latin typeface="Broadway" pitchFamily="82" charset="0"/>
              </a:rPr>
              <a:t>the movements </a:t>
            </a:r>
            <a:r>
              <a:rPr lang="en-US" dirty="0">
                <a:latin typeface="Broadway" pitchFamily="82" charset="0"/>
              </a:rPr>
              <a:t>and </a:t>
            </a:r>
            <a:r>
              <a:rPr lang="en-US" dirty="0" smtClean="0">
                <a:latin typeface="Broadway" pitchFamily="82" charset="0"/>
              </a:rPr>
              <a:t>feelings in </a:t>
            </a:r>
            <a:r>
              <a:rPr lang="en-US" dirty="0">
                <a:latin typeface="Broadway" pitchFamily="82" charset="0"/>
              </a:rPr>
              <a:t>your thumb and first three </a:t>
            </a:r>
            <a:r>
              <a:rPr lang="en-US" dirty="0" smtClean="0">
                <a:latin typeface="Broadway" pitchFamily="82" charset="0"/>
              </a:rPr>
              <a:t>fingers, which does not include the little finger.</a:t>
            </a:r>
            <a:endParaRPr lang="en-US" dirty="0">
              <a:latin typeface="Broadway" pitchFamily="82" charset="0"/>
            </a:endParaRPr>
          </a:p>
        </p:txBody>
      </p:sp>
    </p:spTree>
    <p:extLst>
      <p:ext uri="{BB962C8B-B14F-4D97-AF65-F5344CB8AC3E}">
        <p14:creationId xmlns:p14="http://schemas.microsoft.com/office/powerpoint/2010/main" xmlns="" val="839238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causes it?</a:t>
            </a:r>
            <a:endParaRPr lang="en-US" dirty="0"/>
          </a:p>
        </p:txBody>
      </p:sp>
      <p:sp>
        <p:nvSpPr>
          <p:cNvPr id="3" name="Content Placeholder 2"/>
          <p:cNvSpPr>
            <a:spLocks noGrp="1"/>
          </p:cNvSpPr>
          <p:nvPr>
            <p:ph idx="1"/>
          </p:nvPr>
        </p:nvSpPr>
        <p:spPr/>
        <p:txBody>
          <a:bodyPr/>
          <a:lstStyle/>
          <a:p>
            <a:r>
              <a:rPr lang="en-US" dirty="0" smtClean="0">
                <a:solidFill>
                  <a:srgbClr val="FF0000"/>
                </a:solidFill>
                <a:latin typeface="Antique Olive" pitchFamily="34" charset="0"/>
              </a:rPr>
              <a:t>The main cause of Carpal Tunnel Syndrome Is the repetitive movements in the wrists, especially if the wrist is pointed down(hand being lower than the wrist).</a:t>
            </a:r>
          </a:p>
          <a:p>
            <a:r>
              <a:rPr lang="en-US" dirty="0" smtClean="0">
                <a:solidFill>
                  <a:srgbClr val="FF0000"/>
                </a:solidFill>
                <a:latin typeface="Antique Olive" pitchFamily="34" charset="0"/>
              </a:rPr>
              <a:t>Smoking can cause reduced blood flow to the medial nerve. </a:t>
            </a:r>
            <a:endParaRPr lang="en-US" dirty="0">
              <a:solidFill>
                <a:srgbClr val="FF0000"/>
              </a:solidFill>
              <a:latin typeface="Antique Olive" pitchFamily="34" charset="0"/>
            </a:endParaRPr>
          </a:p>
          <a:p>
            <a:r>
              <a:rPr lang="en-US" dirty="0" smtClean="0">
                <a:solidFill>
                  <a:srgbClr val="FF0000"/>
                </a:solidFill>
                <a:latin typeface="Antique Olive" pitchFamily="34" charset="0"/>
              </a:rPr>
              <a:t>Wrist injuries can potentially lead to carpal tunnel.</a:t>
            </a:r>
          </a:p>
          <a:p>
            <a:pPr marL="137160" indent="0">
              <a:buNone/>
            </a:pPr>
            <a:endParaRPr lang="en-US" dirty="0">
              <a:solidFill>
                <a:srgbClr val="FF0000"/>
              </a:solidFill>
              <a:latin typeface="Antique Olive" pitchFamily="34" charset="0"/>
            </a:endParaRPr>
          </a:p>
        </p:txBody>
      </p:sp>
    </p:spTree>
    <p:extLst>
      <p:ext uri="{BB962C8B-B14F-4D97-AF65-F5344CB8AC3E}">
        <p14:creationId xmlns:p14="http://schemas.microsoft.com/office/powerpoint/2010/main" xmlns="" val="349482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causes it?</a:t>
            </a:r>
            <a:endParaRPr lang="en-US" dirty="0"/>
          </a:p>
        </p:txBody>
      </p:sp>
      <p:sp>
        <p:nvSpPr>
          <p:cNvPr id="3" name="Content Placeholder 2"/>
          <p:cNvSpPr>
            <a:spLocks noGrp="1"/>
          </p:cNvSpPr>
          <p:nvPr>
            <p:ph idx="1"/>
          </p:nvPr>
        </p:nvSpPr>
        <p:spPr/>
        <p:txBody>
          <a:bodyPr/>
          <a:lstStyle/>
          <a:p>
            <a:r>
              <a:rPr lang="en-US" dirty="0" smtClean="0">
                <a:solidFill>
                  <a:srgbClr val="7030A0"/>
                </a:solidFill>
              </a:rPr>
              <a:t>Swelling of the wrists during pregnancy</a:t>
            </a:r>
          </a:p>
          <a:p>
            <a:r>
              <a:rPr lang="en-US" dirty="0" smtClean="0">
                <a:solidFill>
                  <a:srgbClr val="7030A0"/>
                </a:solidFill>
              </a:rPr>
              <a:t>Obesity.</a:t>
            </a:r>
          </a:p>
          <a:p>
            <a:r>
              <a:rPr lang="en-US" dirty="0" smtClean="0">
                <a:solidFill>
                  <a:srgbClr val="7030A0"/>
                </a:solidFill>
              </a:rPr>
              <a:t>Rheumatoid Arthritis</a:t>
            </a:r>
            <a:endParaRPr lang="en-US" dirty="0">
              <a:solidFill>
                <a:srgbClr val="7030A0"/>
              </a:solidFill>
            </a:endParaRPr>
          </a:p>
        </p:txBody>
      </p:sp>
    </p:spTree>
    <p:extLst>
      <p:ext uri="{BB962C8B-B14F-4D97-AF65-F5344CB8AC3E}">
        <p14:creationId xmlns:p14="http://schemas.microsoft.com/office/powerpoint/2010/main" xmlns="" val="2808805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FF00"/>
                </a:solidFill>
              </a:rPr>
              <a:t>How is it diagnosed?</a:t>
            </a:r>
            <a:endParaRPr lang="en-US"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dirty="0">
                <a:solidFill>
                  <a:srgbClr val="FFFF00"/>
                </a:solidFill>
              </a:rPr>
              <a:t>Your doctor will </a:t>
            </a:r>
            <a:r>
              <a:rPr lang="en-US" dirty="0" smtClean="0">
                <a:solidFill>
                  <a:srgbClr val="FFFF00"/>
                </a:solidFill>
              </a:rPr>
              <a:t>perform a </a:t>
            </a:r>
            <a:r>
              <a:rPr lang="en-US" dirty="0">
                <a:solidFill>
                  <a:srgbClr val="FFFF00"/>
                </a:solidFill>
              </a:rPr>
              <a:t>physical </a:t>
            </a:r>
            <a:r>
              <a:rPr lang="en-US" dirty="0" smtClean="0">
                <a:solidFill>
                  <a:srgbClr val="FFFF00"/>
                </a:solidFill>
              </a:rPr>
              <a:t>exam, ask </a:t>
            </a:r>
            <a:r>
              <a:rPr lang="en-US" dirty="0">
                <a:solidFill>
                  <a:srgbClr val="FFFF00"/>
                </a:solidFill>
              </a:rPr>
              <a:t>about your health and </a:t>
            </a:r>
            <a:r>
              <a:rPr lang="en-US" dirty="0" smtClean="0">
                <a:solidFill>
                  <a:srgbClr val="FFFF00"/>
                </a:solidFill>
              </a:rPr>
              <a:t>activities, and you may </a:t>
            </a:r>
            <a:r>
              <a:rPr lang="en-US" dirty="0">
                <a:solidFill>
                  <a:srgbClr val="FFFF00"/>
                </a:solidFill>
              </a:rPr>
              <a:t>have some </a:t>
            </a:r>
            <a:r>
              <a:rPr lang="en-US" dirty="0" smtClean="0">
                <a:solidFill>
                  <a:srgbClr val="FFFF00"/>
                </a:solidFill>
              </a:rPr>
              <a:t>tests done.</a:t>
            </a:r>
            <a:endParaRPr lang="en-US" dirty="0">
              <a:solidFill>
                <a:srgbClr val="FFFF00"/>
              </a:solidFill>
            </a:endParaRPr>
          </a:p>
          <a:p>
            <a:endParaRPr lang="en-US" dirty="0">
              <a:solidFill>
                <a:srgbClr val="FFFF00"/>
              </a:solidFill>
            </a:endParaRPr>
          </a:p>
          <a:p>
            <a:r>
              <a:rPr lang="en-US" dirty="0">
                <a:solidFill>
                  <a:srgbClr val="FFFF00"/>
                </a:solidFill>
              </a:rPr>
              <a:t>Your doctor will ask if you have any health </a:t>
            </a:r>
            <a:r>
              <a:rPr lang="en-US" dirty="0" smtClean="0">
                <a:solidFill>
                  <a:srgbClr val="FFFF00"/>
                </a:solidFill>
              </a:rPr>
              <a:t>problems, such </a:t>
            </a:r>
            <a:r>
              <a:rPr lang="en-US" dirty="0">
                <a:solidFill>
                  <a:srgbClr val="FFFF00"/>
                </a:solidFill>
              </a:rPr>
              <a:t>as arthritis, hypothyroidism, or </a:t>
            </a:r>
            <a:r>
              <a:rPr lang="en-US" dirty="0" smtClean="0">
                <a:solidFill>
                  <a:srgbClr val="FFFF00"/>
                </a:solidFill>
              </a:rPr>
              <a:t>diabetes, or </a:t>
            </a:r>
            <a:r>
              <a:rPr lang="en-US" dirty="0">
                <a:solidFill>
                  <a:srgbClr val="FFFF00"/>
                </a:solidFill>
              </a:rPr>
              <a:t>if you are pregnant. He </a:t>
            </a:r>
            <a:r>
              <a:rPr lang="en-US" dirty="0" smtClean="0">
                <a:solidFill>
                  <a:srgbClr val="FFFF00"/>
                </a:solidFill>
              </a:rPr>
              <a:t>will </a:t>
            </a:r>
            <a:r>
              <a:rPr lang="en-US" dirty="0">
                <a:solidFill>
                  <a:srgbClr val="FFFF00"/>
                </a:solidFill>
              </a:rPr>
              <a:t>ask if you recently hurt your wrist, arm, or neck. Your doctor will </a:t>
            </a:r>
            <a:r>
              <a:rPr lang="en-US" dirty="0" smtClean="0">
                <a:solidFill>
                  <a:srgbClr val="FFFF00"/>
                </a:solidFill>
              </a:rPr>
              <a:t>ask about </a:t>
            </a:r>
            <a:r>
              <a:rPr lang="en-US" dirty="0">
                <a:solidFill>
                  <a:srgbClr val="FFFF00"/>
                </a:solidFill>
              </a:rPr>
              <a:t>your daily routine and any recent activities that could have hurt your wrist.</a:t>
            </a:r>
          </a:p>
          <a:p>
            <a:endParaRPr lang="en-US" dirty="0"/>
          </a:p>
        </p:txBody>
      </p:sp>
    </p:spTree>
    <p:extLst>
      <p:ext uri="{BB962C8B-B14F-4D97-AF65-F5344CB8AC3E}">
        <p14:creationId xmlns:p14="http://schemas.microsoft.com/office/powerpoint/2010/main" xmlns="" val="3067771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it diagnosed?</a:t>
            </a:r>
            <a:endParaRPr lang="en-US" dirty="0"/>
          </a:p>
        </p:txBody>
      </p:sp>
      <p:sp>
        <p:nvSpPr>
          <p:cNvPr id="3" name="Content Placeholder 2"/>
          <p:cNvSpPr>
            <a:spLocks noGrp="1"/>
          </p:cNvSpPr>
          <p:nvPr>
            <p:ph idx="1"/>
          </p:nvPr>
        </p:nvSpPr>
        <p:spPr/>
        <p:txBody>
          <a:bodyPr/>
          <a:lstStyle/>
          <a:p>
            <a:r>
              <a:rPr lang="en-US" dirty="0" smtClean="0">
                <a:solidFill>
                  <a:srgbClr val="0070C0"/>
                </a:solidFill>
              </a:rPr>
              <a:t>The doctor will ask you about the following:</a:t>
            </a:r>
          </a:p>
          <a:p>
            <a:r>
              <a:rPr lang="en-US" dirty="0" smtClean="0">
                <a:solidFill>
                  <a:srgbClr val="0070C0"/>
                </a:solidFill>
              </a:rPr>
              <a:t>Feeling</a:t>
            </a:r>
          </a:p>
          <a:p>
            <a:r>
              <a:rPr lang="en-US" dirty="0" smtClean="0">
                <a:solidFill>
                  <a:srgbClr val="0070C0"/>
                </a:solidFill>
              </a:rPr>
              <a:t>Strength</a:t>
            </a:r>
          </a:p>
          <a:p>
            <a:r>
              <a:rPr lang="en-US" dirty="0" smtClean="0">
                <a:solidFill>
                  <a:srgbClr val="0070C0"/>
                </a:solidFill>
              </a:rPr>
              <a:t>Appearance of the wrist, neck, shoulders, arms, and hands.</a:t>
            </a:r>
          </a:p>
          <a:p>
            <a:endParaRPr lang="en-US" dirty="0">
              <a:solidFill>
                <a:srgbClr val="0070C0"/>
              </a:solidFill>
            </a:endParaRPr>
          </a:p>
        </p:txBody>
      </p:sp>
    </p:spTree>
    <p:extLst>
      <p:ext uri="{BB962C8B-B14F-4D97-AF65-F5344CB8AC3E}">
        <p14:creationId xmlns:p14="http://schemas.microsoft.com/office/powerpoint/2010/main" xmlns="" val="2600788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it treated?</a:t>
            </a:r>
            <a:endParaRPr lang="en-US" dirty="0"/>
          </a:p>
        </p:txBody>
      </p:sp>
      <p:sp>
        <p:nvSpPr>
          <p:cNvPr id="3" name="Content Placeholder 2"/>
          <p:cNvSpPr>
            <a:spLocks noGrp="1"/>
          </p:cNvSpPr>
          <p:nvPr>
            <p:ph idx="1"/>
          </p:nvPr>
        </p:nvSpPr>
        <p:spPr/>
        <p:txBody>
          <a:bodyPr/>
          <a:lstStyle/>
          <a:p>
            <a:r>
              <a:rPr lang="en-US" dirty="0" smtClean="0">
                <a:solidFill>
                  <a:srgbClr val="92D050"/>
                </a:solidFill>
              </a:rPr>
              <a:t>Mild symptoms can be treated at home.</a:t>
            </a:r>
          </a:p>
          <a:p>
            <a:r>
              <a:rPr lang="en-US" dirty="0" smtClean="0">
                <a:solidFill>
                  <a:srgbClr val="92D050"/>
                </a:solidFill>
              </a:rPr>
              <a:t>Stop activities that cause numbness and pain.</a:t>
            </a:r>
          </a:p>
          <a:p>
            <a:r>
              <a:rPr lang="en-US" dirty="0" smtClean="0">
                <a:solidFill>
                  <a:srgbClr val="92D050"/>
                </a:solidFill>
              </a:rPr>
              <a:t>Rest longer between activities.</a:t>
            </a:r>
          </a:p>
          <a:p>
            <a:r>
              <a:rPr lang="en-US" dirty="0" smtClean="0">
                <a:solidFill>
                  <a:srgbClr val="92D050"/>
                </a:solidFill>
              </a:rPr>
              <a:t>Ice the wrist for 10-15 minutes once and hour or every two hours.</a:t>
            </a:r>
          </a:p>
          <a:p>
            <a:r>
              <a:rPr lang="en-US" dirty="0" smtClean="0">
                <a:solidFill>
                  <a:srgbClr val="92D050"/>
                </a:solidFill>
              </a:rPr>
              <a:t>Take a nonsteroidal anti-inflammatory to help with the swelling and pain.</a:t>
            </a:r>
          </a:p>
          <a:p>
            <a:r>
              <a:rPr lang="en-US" dirty="0" smtClean="0">
                <a:solidFill>
                  <a:srgbClr val="92D050"/>
                </a:solidFill>
              </a:rPr>
              <a:t>Wear a splint at night to keep the wrist in a good position (not bending).</a:t>
            </a:r>
            <a:endParaRPr lang="en-US" dirty="0">
              <a:solidFill>
                <a:srgbClr val="92D050"/>
              </a:solidFill>
            </a:endParaRPr>
          </a:p>
        </p:txBody>
      </p:sp>
    </p:spTree>
    <p:extLst>
      <p:ext uri="{BB962C8B-B14F-4D97-AF65-F5344CB8AC3E}">
        <p14:creationId xmlns:p14="http://schemas.microsoft.com/office/powerpoint/2010/main" xmlns="" val="1289030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sooner you start treating it, the better chance you have of not causing your wrist long- term damage to the nerve, and relieving the symptoms.</a:t>
            </a:r>
            <a:endParaRPr lang="en-US" dirty="0"/>
          </a:p>
        </p:txBody>
      </p:sp>
    </p:spTree>
    <p:extLst>
      <p:ext uri="{BB962C8B-B14F-4D97-AF65-F5344CB8AC3E}">
        <p14:creationId xmlns:p14="http://schemas.microsoft.com/office/powerpoint/2010/main" xmlns="" val="3670787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lstStyle/>
          <a:p>
            <a:r>
              <a:rPr lang="en-US" dirty="0" smtClean="0">
                <a:solidFill>
                  <a:srgbClr val="00B0F0"/>
                </a:solidFill>
              </a:rPr>
              <a:t>Keep your arm, hand, and finger muscles strong and flexible.</a:t>
            </a:r>
          </a:p>
          <a:p>
            <a:r>
              <a:rPr lang="en-US" dirty="0" smtClean="0">
                <a:solidFill>
                  <a:srgbClr val="00B0F0"/>
                </a:solidFill>
              </a:rPr>
              <a:t>Stop activities that cause numbness or pain.</a:t>
            </a:r>
          </a:p>
          <a:p>
            <a:r>
              <a:rPr lang="en-US" dirty="0" smtClean="0">
                <a:solidFill>
                  <a:srgbClr val="00B0F0"/>
                </a:solidFill>
              </a:rPr>
              <a:t>Switch hands and motions often to keep pressure off the wrist to keep the nerves from having too much stress at one time.</a:t>
            </a:r>
          </a:p>
          <a:p>
            <a:r>
              <a:rPr lang="en-US" dirty="0" smtClean="0">
                <a:solidFill>
                  <a:srgbClr val="00B0F0"/>
                </a:solidFill>
              </a:rPr>
              <a:t>Wear a splint while you sleep, or at any time that you aren’t doing anything to keep the wrist in a ‘proper’ position.</a:t>
            </a:r>
          </a:p>
          <a:p>
            <a:r>
              <a:rPr lang="en-US" dirty="0" smtClean="0">
                <a:solidFill>
                  <a:srgbClr val="00B0F0"/>
                </a:solidFill>
              </a:rPr>
              <a:t>Use correct posture.</a:t>
            </a:r>
            <a:endParaRPr lang="en-US" dirty="0">
              <a:solidFill>
                <a:srgbClr val="00B0F0"/>
              </a:solidFill>
            </a:endParaRPr>
          </a:p>
        </p:txBody>
      </p:sp>
    </p:spTree>
    <p:extLst>
      <p:ext uri="{BB962C8B-B14F-4D97-AF65-F5344CB8AC3E}">
        <p14:creationId xmlns:p14="http://schemas.microsoft.com/office/powerpoint/2010/main" xmlns="" val="36528175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65</TotalTime>
  <Words>748</Words>
  <Application>Microsoft Office PowerPoint</Application>
  <PresentationFormat>On-screen Show (4:3)</PresentationFormat>
  <Paragraphs>49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Carpal tunnel</vt:lpstr>
      <vt:lpstr>Explanation </vt:lpstr>
      <vt:lpstr>What causes it?</vt:lpstr>
      <vt:lpstr>What causes it?</vt:lpstr>
      <vt:lpstr>How is it diagnosed?</vt:lpstr>
      <vt:lpstr>How is it diagnosed?</vt:lpstr>
      <vt:lpstr>How is it treated?</vt:lpstr>
      <vt:lpstr>Slide 8</vt:lpstr>
      <vt:lpstr>Prevention</vt:lpstr>
      <vt:lpstr>Medication </vt:lpstr>
      <vt:lpstr>Surgery</vt:lpstr>
      <vt:lpstr>Surgery </vt:lpstr>
      <vt:lpstr>Surgery </vt:lpstr>
      <vt:lpstr>Where can you get information?</vt:lpstr>
      <vt:lpstr>Where do you get information?</vt:lpstr>
    </vt:vector>
  </TitlesOfParts>
  <Company>Cheatham County BOE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Carpal tunnel</dc:title>
  <dc:creator>Hailey Brooke Morris</dc:creator>
  <cp:lastModifiedBy>MorrisHB-12-10</cp:lastModifiedBy>
  <cp:revision>7</cp:revision>
  <dcterms:created xsi:type="dcterms:W3CDTF">2013-01-22T15:09:31Z</dcterms:created>
  <dcterms:modified xsi:type="dcterms:W3CDTF">2013-01-22T18:51:11Z</dcterms:modified>
</cp:coreProperties>
</file>