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3" r:id="rId9"/>
    <p:sldId id="262" r:id="rId10"/>
    <p:sldId id="264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9DD0B5-E98D-4F88-BE48-BBA3B815E6F0}" type="datetimeFigureOut">
              <a:rPr lang="en-US" smtClean="0"/>
              <a:t>9/9/2012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A9D3E1-F913-4879-8F59-D9361CD7242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Chemistry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Trace Elements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Chromium</a:t>
            </a:r>
          </a:p>
          <a:p>
            <a:r>
              <a:rPr lang="en-US" dirty="0" smtClean="0"/>
              <a:t>Cobalt</a:t>
            </a:r>
          </a:p>
          <a:p>
            <a:r>
              <a:rPr lang="en-US" dirty="0" smtClean="0"/>
              <a:t>Copper</a:t>
            </a:r>
          </a:p>
          <a:p>
            <a:r>
              <a:rPr lang="en-US" dirty="0" smtClean="0"/>
              <a:t>Fluorine</a:t>
            </a:r>
          </a:p>
          <a:p>
            <a:r>
              <a:rPr lang="en-US" dirty="0" smtClean="0"/>
              <a:t>Manganese</a:t>
            </a:r>
          </a:p>
          <a:p>
            <a:r>
              <a:rPr lang="en-US" dirty="0" smtClean="0"/>
              <a:t>Molybdenum</a:t>
            </a:r>
          </a:p>
          <a:p>
            <a:r>
              <a:rPr lang="en-US" dirty="0" smtClean="0"/>
              <a:t>Selenium</a:t>
            </a:r>
          </a:p>
          <a:p>
            <a:r>
              <a:rPr lang="en-US" dirty="0" smtClean="0"/>
              <a:t>Silicon</a:t>
            </a:r>
          </a:p>
          <a:p>
            <a:r>
              <a:rPr lang="en-US" dirty="0" smtClean="0"/>
              <a:t>Tin</a:t>
            </a:r>
          </a:p>
          <a:p>
            <a:r>
              <a:rPr lang="en-US" dirty="0" smtClean="0"/>
              <a:t>Vanadium</a:t>
            </a:r>
          </a:p>
          <a:p>
            <a:r>
              <a:rPr lang="en-US" dirty="0" smtClean="0"/>
              <a:t>Zinc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 Symbols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Oxygen 			O</a:t>
            </a:r>
          </a:p>
          <a:p>
            <a:pPr marL="514350" indent="-514350">
              <a:buAutoNum type="arabicPeriod"/>
            </a:pPr>
            <a:r>
              <a:rPr lang="en-US" dirty="0" smtClean="0"/>
              <a:t>Carbon			C</a:t>
            </a:r>
          </a:p>
          <a:p>
            <a:pPr marL="514350" indent="-514350">
              <a:buAutoNum type="arabicPeriod"/>
            </a:pPr>
            <a:r>
              <a:rPr lang="en-US" dirty="0" smtClean="0"/>
              <a:t>Hydrogen			H</a:t>
            </a:r>
          </a:p>
          <a:p>
            <a:pPr marL="514350" indent="-514350">
              <a:buAutoNum type="arabicPeriod"/>
            </a:pPr>
            <a:r>
              <a:rPr lang="en-US" dirty="0" smtClean="0"/>
              <a:t>Nitrogen			N</a:t>
            </a:r>
          </a:p>
          <a:p>
            <a:pPr marL="514350" indent="-514350">
              <a:buAutoNum type="arabicPeriod"/>
            </a:pPr>
            <a:r>
              <a:rPr lang="en-US" dirty="0" smtClean="0"/>
              <a:t>Calcium			</a:t>
            </a:r>
            <a:r>
              <a:rPr lang="en-US" dirty="0" smtClean="0"/>
              <a:t>Ca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Phosphorus		P</a:t>
            </a:r>
          </a:p>
          <a:p>
            <a:pPr marL="514350" indent="-514350">
              <a:buAutoNum type="arabicPeriod"/>
            </a:pPr>
            <a:r>
              <a:rPr lang="en-US" dirty="0" smtClean="0"/>
              <a:t>Potassium			K</a:t>
            </a:r>
          </a:p>
          <a:p>
            <a:pPr marL="514350" indent="-514350">
              <a:buAutoNum type="arabicPeriod"/>
            </a:pPr>
            <a:r>
              <a:rPr lang="en-US" dirty="0" smtClean="0"/>
              <a:t>Sulfur			S</a:t>
            </a:r>
          </a:p>
          <a:p>
            <a:pPr marL="514350" indent="-514350">
              <a:buAutoNum type="arabicPeriod"/>
            </a:pPr>
            <a:r>
              <a:rPr lang="en-US" dirty="0" smtClean="0"/>
              <a:t>Sodium			Na</a:t>
            </a:r>
          </a:p>
          <a:p>
            <a:pPr marL="514350" indent="-514350">
              <a:buAutoNum type="arabicPeriod"/>
            </a:pPr>
            <a:r>
              <a:rPr lang="en-US" dirty="0" smtClean="0"/>
              <a:t>Chlorine			CL</a:t>
            </a:r>
          </a:p>
          <a:p>
            <a:pPr marL="514350" indent="-514350">
              <a:buAutoNum type="arabicPeriod"/>
            </a:pPr>
            <a:r>
              <a:rPr lang="en-US" dirty="0" smtClean="0"/>
              <a:t>Magnesium		Mg</a:t>
            </a:r>
          </a:p>
          <a:p>
            <a:pPr marL="514350" indent="-514350">
              <a:buAutoNum type="arabicPeriod"/>
            </a:pPr>
            <a:r>
              <a:rPr lang="en-US" dirty="0" smtClean="0"/>
              <a:t>Iodine			I</a:t>
            </a:r>
          </a:p>
          <a:p>
            <a:pPr marL="514350" indent="-514350">
              <a:buAutoNum type="arabicPeriod"/>
            </a:pPr>
            <a:r>
              <a:rPr lang="en-US" dirty="0" smtClean="0"/>
              <a:t>Iron			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building block of an element, or the smallest particle that still retains its special properties</a:t>
            </a:r>
          </a:p>
          <a:p>
            <a:pPr lvl="1"/>
            <a:r>
              <a:rPr lang="en-US" dirty="0" smtClean="0"/>
              <a:t>Three subatomic particles </a:t>
            </a:r>
          </a:p>
          <a:p>
            <a:pPr lvl="2"/>
            <a:r>
              <a:rPr lang="en-US" dirty="0" smtClean="0"/>
              <a:t>Protons – have + charge</a:t>
            </a:r>
          </a:p>
          <a:p>
            <a:pPr lvl="2"/>
            <a:r>
              <a:rPr lang="en-US" dirty="0" smtClean="0"/>
              <a:t>Neutrons – neutral (no charge)</a:t>
            </a:r>
          </a:p>
          <a:p>
            <a:pPr lvl="2"/>
            <a:r>
              <a:rPr lang="en-US" dirty="0" smtClean="0"/>
              <a:t>Electrons – have – charge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All atoms are electrically neutral (same # of protons and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&amp;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Molecule – 2 or more atoms combine chemically.</a:t>
            </a:r>
          </a:p>
          <a:p>
            <a:pPr lvl="1"/>
            <a:r>
              <a:rPr lang="en-US" dirty="0" smtClean="0"/>
              <a:t>If they are both the same then a molecule of that element is produced</a:t>
            </a:r>
          </a:p>
          <a:p>
            <a:pPr lvl="1"/>
            <a:r>
              <a:rPr lang="en-US" dirty="0" smtClean="0"/>
              <a:t>Ex. H + H = H2</a:t>
            </a:r>
          </a:p>
          <a:p>
            <a:r>
              <a:rPr lang="en-US" dirty="0" smtClean="0"/>
              <a:t>Compound – two or more different atoms bind together </a:t>
            </a:r>
          </a:p>
          <a:p>
            <a:pPr lvl="1"/>
            <a:r>
              <a:rPr lang="en-US" dirty="0" smtClean="0"/>
              <a:t>Ex.  4H + C = CH4 (methane)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The Chemical Composition of Living Matter</a:t>
            </a:r>
          </a:p>
          <a:p>
            <a:pPr lvl="1"/>
            <a:r>
              <a:rPr lang="en-US" sz="3800" dirty="0" smtClean="0"/>
              <a:t>All chemicals in the body are either inorganic or organic</a:t>
            </a:r>
          </a:p>
          <a:p>
            <a:pPr marL="457200" lvl="1" indent="0">
              <a:buNone/>
            </a:pPr>
            <a:r>
              <a:rPr lang="en-US" sz="3800" dirty="0" smtClean="0"/>
              <a:t>	1.  Inorganic Compounds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a.  Water 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*  has high heat capacity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*  2/3rds of body weight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*  universal solvent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 *  reactant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 *  cushion – protects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b.  Salts 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  *</a:t>
            </a:r>
            <a:r>
              <a:rPr lang="en-US" sz="3800" dirty="0"/>
              <a:t> </a:t>
            </a:r>
            <a:r>
              <a:rPr lang="en-US" sz="3800" dirty="0" smtClean="0"/>
              <a:t> ionic compounds that easily separate into ions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      *  vital to body function (nerve impulses &amp; </a:t>
            </a:r>
            <a:r>
              <a:rPr lang="en-US" sz="3800" dirty="0" smtClean="0"/>
              <a:t>hgb</a:t>
            </a:r>
            <a:r>
              <a:rPr lang="en-US" sz="3800" dirty="0" smtClean="0"/>
              <a:t>)</a:t>
            </a:r>
          </a:p>
          <a:p>
            <a:pPr marL="457200" lvl="1" indent="0">
              <a:buNone/>
            </a:pPr>
            <a:r>
              <a:rPr lang="en-US" sz="3800" dirty="0"/>
              <a:t>		</a:t>
            </a:r>
            <a:r>
              <a:rPr lang="en-US" sz="3800" dirty="0" smtClean="0"/>
              <a:t>      * considered electrolytes </a:t>
            </a:r>
          </a:p>
          <a:p>
            <a:pPr marL="457200" lvl="1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	* ionize &amp; dissociate in h2o, conducting electrical current 			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1828800" lvl="3" indent="-457200">
              <a:buAutoNum type="alphaLcPeriod" startAt="3"/>
            </a:pPr>
            <a:r>
              <a:rPr lang="en-US" dirty="0" smtClean="0"/>
              <a:t>Acids</a:t>
            </a:r>
          </a:p>
          <a:p>
            <a:pPr lvl="4">
              <a:buFont typeface="Arial" charset="0"/>
              <a:buChar char="•"/>
            </a:pPr>
            <a:r>
              <a:rPr lang="en-US" dirty="0" smtClean="0"/>
              <a:t>Also an electrolyte</a:t>
            </a:r>
          </a:p>
          <a:p>
            <a:pPr lvl="4">
              <a:buFont typeface="Arial" charset="0"/>
              <a:buChar char="•"/>
            </a:pPr>
            <a:r>
              <a:rPr lang="en-US" dirty="0" smtClean="0"/>
              <a:t>Sour taste</a:t>
            </a:r>
          </a:p>
          <a:p>
            <a:pPr lvl="4">
              <a:buFont typeface="Arial" charset="0"/>
              <a:buChar char="•"/>
            </a:pPr>
            <a:r>
              <a:rPr lang="en-US" dirty="0" smtClean="0"/>
              <a:t>Can dissolve metals</a:t>
            </a:r>
          </a:p>
          <a:p>
            <a:pPr lvl="4">
              <a:buFont typeface="Arial" charset="0"/>
              <a:buChar char="•"/>
            </a:pPr>
            <a:r>
              <a:rPr lang="en-US" dirty="0" smtClean="0"/>
              <a:t>Can release hydrogen</a:t>
            </a:r>
          </a:p>
          <a:p>
            <a:pPr lvl="4">
              <a:buFont typeface="Arial" charset="0"/>
              <a:buChar char="•"/>
            </a:pPr>
            <a:endParaRPr lang="en-US" dirty="0" smtClean="0"/>
          </a:p>
          <a:p>
            <a:pPr marL="2286000" lvl="4" indent="-457200">
              <a:buAutoNum type="alphaLcPeriod" startAt="4"/>
            </a:pPr>
            <a:r>
              <a:rPr lang="en-US" dirty="0" smtClean="0"/>
              <a:t>Bases</a:t>
            </a:r>
            <a:endParaRPr lang="en-US" dirty="0"/>
          </a:p>
          <a:p>
            <a:pPr lvl="5">
              <a:buFont typeface="Arial" charset="0"/>
              <a:buChar char="•"/>
            </a:pPr>
            <a:r>
              <a:rPr lang="en-US" dirty="0" smtClean="0"/>
              <a:t>Another electrolyte</a:t>
            </a:r>
          </a:p>
          <a:p>
            <a:pPr lvl="5">
              <a:buFont typeface="Arial" charset="0"/>
              <a:buChar char="•"/>
            </a:pPr>
            <a:r>
              <a:rPr lang="en-US" dirty="0" smtClean="0"/>
              <a:t>Bitter taste</a:t>
            </a:r>
          </a:p>
          <a:p>
            <a:pPr lvl="5">
              <a:buFont typeface="Arial" charset="0"/>
              <a:buChar char="•"/>
            </a:pPr>
            <a:endParaRPr lang="en-US" dirty="0"/>
          </a:p>
          <a:p>
            <a:pPr marL="2286000" lvl="5" indent="0">
              <a:buNone/>
            </a:pPr>
            <a:endParaRPr lang="en-US" dirty="0" smtClean="0"/>
          </a:p>
          <a:p>
            <a:pPr lvl="5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5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Acid-Base Concentrations – relative concentration of hydrogen ions in various body fluids is measured in concentration units called </a:t>
            </a:r>
            <a:r>
              <a:rPr lang="en-US" dirty="0" smtClean="0"/>
              <a:t>pH.</a:t>
            </a:r>
            <a:endParaRPr lang="en-US" dirty="0" smtClean="0"/>
          </a:p>
          <a:p>
            <a:pPr lvl="1"/>
            <a:r>
              <a:rPr lang="en-US" dirty="0" smtClean="0"/>
              <a:t>Ranges from 0 – 14</a:t>
            </a:r>
          </a:p>
          <a:p>
            <a:pPr lvl="1"/>
            <a:r>
              <a:rPr lang="en-US" dirty="0" smtClean="0"/>
              <a:t>pH of 7 is neutral</a:t>
            </a:r>
          </a:p>
          <a:p>
            <a:pPr lvl="1"/>
            <a:r>
              <a:rPr lang="en-US" dirty="0" smtClean="0"/>
              <a:t>pH &lt; 7 is acidic </a:t>
            </a:r>
          </a:p>
          <a:p>
            <a:pPr lvl="1"/>
            <a:r>
              <a:rPr lang="en-US" dirty="0" smtClean="0"/>
              <a:t>pH &gt; 7 is basic or alkaline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in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human blood pH</a:t>
            </a:r>
          </a:p>
          <a:p>
            <a:pPr lvl="1"/>
            <a:r>
              <a:rPr lang="en-US" dirty="0" smtClean="0"/>
              <a:t>7.35 – 7.45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When our pH is altered the body will fail and death can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 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Sugars and starches</a:t>
            </a:r>
          </a:p>
          <a:p>
            <a:r>
              <a:rPr lang="en-US" dirty="0" smtClean="0"/>
              <a:t>Monosaccharide</a:t>
            </a:r>
          </a:p>
          <a:p>
            <a:pPr lvl="1"/>
            <a:r>
              <a:rPr lang="en-US" dirty="0" smtClean="0"/>
              <a:t>Sugar / “simple sugar”  </a:t>
            </a:r>
          </a:p>
          <a:p>
            <a:pPr lvl="1"/>
            <a:r>
              <a:rPr lang="en-US" b="1" dirty="0" smtClean="0"/>
              <a:t>GLUCOSE</a:t>
            </a:r>
          </a:p>
          <a:p>
            <a:r>
              <a:rPr lang="en-US" dirty="0" smtClean="0"/>
              <a:t>Disaccharides </a:t>
            </a:r>
          </a:p>
          <a:p>
            <a:pPr lvl="1"/>
            <a:r>
              <a:rPr lang="en-US" dirty="0" smtClean="0"/>
              <a:t>Double sugars</a:t>
            </a:r>
          </a:p>
          <a:p>
            <a:pPr lvl="1"/>
            <a:r>
              <a:rPr lang="en-US" dirty="0" smtClean="0"/>
              <a:t>Sucrose and lactose</a:t>
            </a:r>
          </a:p>
          <a:p>
            <a:r>
              <a:rPr lang="en-US" dirty="0" smtClean="0"/>
              <a:t>Polysaccharides</a:t>
            </a:r>
          </a:p>
          <a:p>
            <a:pPr lvl="1"/>
            <a:r>
              <a:rPr lang="en-US" dirty="0" smtClean="0"/>
              <a:t>Many sugars 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Starch and glycogen</a:t>
            </a:r>
          </a:p>
        </p:txBody>
      </p:sp>
    </p:spTree>
    <p:extLst>
      <p:ext uri="{BB962C8B-B14F-4D97-AF65-F5344CB8AC3E}">
        <p14:creationId xmlns:p14="http://schemas.microsoft.com/office/powerpoint/2010/main" val="272669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From fat-marbled meat, egg yolks, milk &amp; oil</a:t>
            </a:r>
          </a:p>
          <a:p>
            <a:pPr lvl="1"/>
            <a:r>
              <a:rPr lang="en-US" dirty="0" smtClean="0"/>
              <a:t>Triglycerides, phospholipids and steroids</a:t>
            </a:r>
          </a:p>
          <a:p>
            <a:r>
              <a:rPr lang="en-US" dirty="0" smtClean="0"/>
              <a:t>Triglycerides</a:t>
            </a:r>
          </a:p>
          <a:p>
            <a:pPr lvl="1"/>
            <a:r>
              <a:rPr lang="en-US" dirty="0" smtClean="0"/>
              <a:t>Neutral fats</a:t>
            </a:r>
          </a:p>
          <a:p>
            <a:pPr lvl="1"/>
            <a:r>
              <a:rPr lang="en-US" dirty="0" smtClean="0"/>
              <a:t>Fatty acids and glycerol</a:t>
            </a:r>
          </a:p>
          <a:p>
            <a:r>
              <a:rPr lang="en-US" dirty="0" smtClean="0"/>
              <a:t>Phospholipids</a:t>
            </a:r>
          </a:p>
          <a:p>
            <a:pPr lvl="1"/>
            <a:r>
              <a:rPr lang="en-US" dirty="0" smtClean="0"/>
              <a:t>2 Fatty acid chains</a:t>
            </a:r>
            <a:endParaRPr lang="en-US" dirty="0" smtClean="0"/>
          </a:p>
          <a:p>
            <a:r>
              <a:rPr lang="en-US" dirty="0" smtClean="0"/>
              <a:t>Steroids </a:t>
            </a:r>
          </a:p>
          <a:p>
            <a:pPr lvl="1"/>
            <a:r>
              <a:rPr lang="en-US" dirty="0" smtClean="0"/>
              <a:t>Fat soluble</a:t>
            </a:r>
            <a:endParaRPr lang="en-US" dirty="0" smtClean="0"/>
          </a:p>
          <a:p>
            <a:pPr lvl="1"/>
            <a:r>
              <a:rPr lang="en-US" dirty="0" smtClean="0"/>
              <a:t>cholesterol</a:t>
            </a:r>
            <a:endParaRPr lang="en-US" dirty="0" smtClean="0"/>
          </a:p>
          <a:p>
            <a:r>
              <a:rPr lang="en-US" dirty="0" smtClean="0"/>
              <a:t>Proteins </a:t>
            </a:r>
          </a:p>
          <a:p>
            <a:pPr lvl="1"/>
            <a:r>
              <a:rPr lang="en-US" dirty="0" smtClean="0"/>
              <a:t>50% of organic matter in the body</a:t>
            </a:r>
          </a:p>
          <a:p>
            <a:pPr lvl="1"/>
            <a:r>
              <a:rPr lang="en-US" dirty="0" smtClean="0"/>
              <a:t>Various functions</a:t>
            </a:r>
          </a:p>
          <a:p>
            <a:pPr lvl="2"/>
            <a:r>
              <a:rPr lang="en-US" dirty="0" smtClean="0"/>
              <a:t>Construction &amp; cell function</a:t>
            </a:r>
            <a:endParaRPr lang="en-US" dirty="0" smtClean="0"/>
          </a:p>
          <a:p>
            <a:pPr lvl="1"/>
            <a:r>
              <a:rPr lang="en-US" dirty="0" smtClean="0"/>
              <a:t> amino acids are the building blocks of proteins	</a:t>
            </a:r>
          </a:p>
          <a:p>
            <a:pPr lvl="2"/>
            <a:r>
              <a:rPr lang="en-US" dirty="0" smtClean="0"/>
              <a:t>Fibrous and Globular Proteins</a:t>
            </a:r>
          </a:p>
          <a:p>
            <a:r>
              <a:rPr lang="en-US" dirty="0" smtClean="0"/>
              <a:t>Enzymes </a:t>
            </a:r>
          </a:p>
          <a:p>
            <a:pPr lvl="1"/>
            <a:r>
              <a:rPr lang="en-US" dirty="0" smtClean="0"/>
              <a:t>Functional proteins that act as biological catalysts to increase the rate of a chemical reaction.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We Learning About Chemistry in A&amp;P????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entire body is composed of Chemicals</a:t>
            </a:r>
          </a:p>
          <a:p>
            <a:pPr lvl="1"/>
            <a:r>
              <a:rPr lang="en-US" dirty="0" smtClean="0"/>
              <a:t>Those chemicals are continuously interacting in the body at a fast pace</a:t>
            </a:r>
          </a:p>
          <a:p>
            <a:pPr lvl="1"/>
            <a:r>
              <a:rPr lang="en-US" dirty="0" smtClean="0"/>
              <a:t>Understanding the basics of chemistry will help you properly understand body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Nucleic Acids </a:t>
            </a:r>
          </a:p>
          <a:p>
            <a:pPr lvl="1"/>
            <a:r>
              <a:rPr lang="en-US" dirty="0" smtClean="0"/>
              <a:t>Make up the genes or blueprint of life</a:t>
            </a:r>
          </a:p>
          <a:p>
            <a:pPr lvl="2"/>
            <a:r>
              <a:rPr lang="en-US" dirty="0" smtClean="0"/>
              <a:t>RNA &amp; DNA</a:t>
            </a:r>
            <a:endParaRPr lang="en-US" dirty="0" smtClean="0"/>
          </a:p>
          <a:p>
            <a:r>
              <a:rPr lang="en-US" dirty="0" smtClean="0"/>
              <a:t>Adenosine Triphosphate (ATP)</a:t>
            </a:r>
          </a:p>
          <a:p>
            <a:pPr lvl="1"/>
            <a:r>
              <a:rPr lang="en-US" dirty="0" smtClean="0"/>
              <a:t>All important</a:t>
            </a:r>
          </a:p>
          <a:p>
            <a:pPr lvl="2"/>
            <a:r>
              <a:rPr lang="en-US" dirty="0" smtClean="0"/>
              <a:t>Provides a form of chemical energy that is usable by all body cells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&amp;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Matter – The “stuff” of the universe.  Matter is anything that has weight.</a:t>
            </a:r>
          </a:p>
          <a:p>
            <a:pPr lvl="1"/>
            <a:r>
              <a:rPr lang="en-US" dirty="0" smtClean="0"/>
              <a:t>Solids</a:t>
            </a:r>
          </a:p>
          <a:p>
            <a:pPr lvl="1"/>
            <a:r>
              <a:rPr lang="en-US" dirty="0" smtClean="0"/>
              <a:t>Liquids</a:t>
            </a:r>
          </a:p>
          <a:p>
            <a:pPr lvl="1"/>
            <a:r>
              <a:rPr lang="en-US" dirty="0" smtClean="0"/>
              <a:t>Gaseous</a:t>
            </a:r>
          </a:p>
          <a:p>
            <a:r>
              <a:rPr lang="en-US" dirty="0" smtClean="0"/>
              <a:t>Energy – In contrast to Matter it is anything that does not take up space.  </a:t>
            </a:r>
          </a:p>
          <a:p>
            <a:pPr lvl="1"/>
            <a:r>
              <a:rPr lang="en-US" dirty="0" smtClean="0"/>
              <a:t>It is measured by its effects on matter.  </a:t>
            </a:r>
          </a:p>
          <a:p>
            <a:pPr lvl="1"/>
            <a:r>
              <a:rPr lang="en-US" dirty="0" smtClean="0"/>
              <a:t>“ability to do work”</a:t>
            </a:r>
          </a:p>
          <a:p>
            <a:pPr lvl="2"/>
            <a:r>
              <a:rPr lang="en-US" dirty="0" smtClean="0"/>
              <a:t>Kinetic energy – energy actually doing work (moving objects)</a:t>
            </a:r>
          </a:p>
          <a:p>
            <a:pPr lvl="2"/>
            <a:r>
              <a:rPr lang="en-US" dirty="0" smtClean="0"/>
              <a:t>Potential energy – energy that is inactive or stored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ATP – Adenosine triphosphate – High energy chemical, the chemical energy of foods is trapped in the bonds of this chemical</a:t>
            </a:r>
          </a:p>
          <a:p>
            <a:pPr lvl="1"/>
            <a:r>
              <a:rPr lang="en-US" dirty="0" smtClean="0"/>
              <a:t>Provides a form of energy usable by all body cells</a:t>
            </a:r>
          </a:p>
          <a:p>
            <a:pPr lvl="2"/>
            <a:r>
              <a:rPr lang="en-US" dirty="0" smtClean="0"/>
              <a:t>Body could not function without ATP</a:t>
            </a:r>
          </a:p>
          <a:p>
            <a:pPr lvl="3"/>
            <a:r>
              <a:rPr lang="en-US" dirty="0" smtClean="0"/>
              <a:t>Glucose could not be broken down</a:t>
            </a:r>
          </a:p>
          <a:p>
            <a:pPr lvl="3"/>
            <a:r>
              <a:rPr lang="en-US" dirty="0" smtClean="0"/>
              <a:t>Cells could not maintain their boundaries</a:t>
            </a:r>
          </a:p>
          <a:p>
            <a:pPr lvl="3"/>
            <a:r>
              <a:rPr lang="en-US" dirty="0" smtClean="0"/>
              <a:t>Life would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Forms of Energy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Chemical – Stored in chemical substances.  When broken, stored energy is released.</a:t>
            </a:r>
          </a:p>
          <a:p>
            <a:pPr lvl="1"/>
            <a:r>
              <a:rPr lang="en-US" dirty="0" smtClean="0"/>
              <a:t>body runs on chemical energy</a:t>
            </a:r>
          </a:p>
          <a:p>
            <a:r>
              <a:rPr lang="en-US" dirty="0" smtClean="0"/>
              <a:t>Electrical – movement of charged particles</a:t>
            </a:r>
          </a:p>
          <a:p>
            <a:pPr lvl="1"/>
            <a:r>
              <a:rPr lang="en-US" dirty="0" smtClean="0"/>
              <a:t>Electrical current is generated when charged particles called ions move across cell membranes</a:t>
            </a:r>
          </a:p>
          <a:p>
            <a:r>
              <a:rPr lang="en-US" dirty="0" smtClean="0"/>
              <a:t>Mechanical – directly involved in moving matter.</a:t>
            </a:r>
          </a:p>
          <a:p>
            <a:pPr lvl="1"/>
            <a:r>
              <a:rPr lang="en-US" dirty="0" smtClean="0"/>
              <a:t>Movement of legs to walk or ride a bike</a:t>
            </a:r>
          </a:p>
          <a:p>
            <a:r>
              <a:rPr lang="en-US" dirty="0" smtClean="0"/>
              <a:t>Radiant – travels in waves, </a:t>
            </a:r>
          </a:p>
          <a:p>
            <a:pPr lvl="1"/>
            <a:r>
              <a:rPr lang="en-US" dirty="0" smtClean="0"/>
              <a:t>X-rays, radio, ultraviolet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Composition of Matter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Elements &amp; Atoms</a:t>
            </a:r>
          </a:p>
          <a:p>
            <a:pPr lvl="1"/>
            <a:r>
              <a:rPr lang="en-US" dirty="0" smtClean="0"/>
              <a:t>Elements -  unique substances that cannot be broken down into simpler substances by ordinary chemical methods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112 known elements (113-116 alleged)</a:t>
            </a:r>
          </a:p>
          <a:p>
            <a:pPr lvl="2"/>
            <a:r>
              <a:rPr lang="en-US" dirty="0" smtClean="0"/>
              <a:t>92 produced naturally</a:t>
            </a:r>
          </a:p>
          <a:p>
            <a:pPr lvl="2"/>
            <a:r>
              <a:rPr lang="en-US" dirty="0" smtClean="0"/>
              <a:t>20 artificial</a:t>
            </a:r>
          </a:p>
        </p:txBody>
      </p:sp>
    </p:spTree>
    <p:extLst>
      <p:ext uri="{BB962C8B-B14F-4D97-AF65-F5344CB8AC3E}">
        <p14:creationId xmlns:p14="http://schemas.microsoft.com/office/powerpoint/2010/main" val="23134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Main Elements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en-US" dirty="0" smtClean="0"/>
              <a:t>Carbon  - The primary elemental component of all organic molecules, including carbohydrates, lipids, proteins, and nucleic acids</a:t>
            </a:r>
          </a:p>
          <a:p>
            <a:pPr lvl="3"/>
            <a:r>
              <a:rPr lang="en-US" dirty="0" smtClean="0"/>
              <a:t>18.5% of body mass</a:t>
            </a:r>
            <a:endParaRPr lang="en-US" dirty="0" smtClean="0"/>
          </a:p>
          <a:p>
            <a:pPr lvl="2"/>
            <a:r>
              <a:rPr lang="en-US" dirty="0" smtClean="0"/>
              <a:t>Oxygen – A major component of both organic and inorganic molecules; as a gas, essential to the oxidation of glucose and other food fuels, during which cellular energy (ATP) is produced</a:t>
            </a:r>
          </a:p>
          <a:p>
            <a:pPr lvl="3"/>
            <a:r>
              <a:rPr lang="en-US" dirty="0" smtClean="0"/>
              <a:t>65.0 % of body mass</a:t>
            </a:r>
          </a:p>
          <a:p>
            <a:pPr lvl="2"/>
            <a:r>
              <a:rPr lang="en-US" dirty="0" smtClean="0"/>
              <a:t>Hydrogen – A component of most organic molecules; in ionic form, influences the pH of body fluids</a:t>
            </a:r>
          </a:p>
          <a:p>
            <a:pPr lvl="3"/>
            <a:r>
              <a:rPr lang="en-US" dirty="0" smtClean="0"/>
              <a:t>9.5% of body mass</a:t>
            </a:r>
            <a:endParaRPr lang="en-US" dirty="0" smtClean="0"/>
          </a:p>
          <a:p>
            <a:pPr lvl="2"/>
            <a:r>
              <a:rPr lang="en-US" dirty="0" smtClean="0"/>
              <a:t>Nitrogen – A component of proteins and nucleic acids (genetic material)</a:t>
            </a:r>
          </a:p>
          <a:p>
            <a:pPr lvl="3"/>
            <a:r>
              <a:rPr lang="en-US" dirty="0" smtClean="0"/>
              <a:t>3.2% of body mass</a:t>
            </a:r>
            <a:endParaRPr lang="en-US" dirty="0"/>
          </a:p>
          <a:p>
            <a:pPr marL="1371600" lvl="3" indent="0">
              <a:buNone/>
            </a:pPr>
            <a:r>
              <a:rPr lang="en-US" sz="3300" b="1" u="sng" dirty="0" smtClean="0"/>
              <a:t>The 4 Make up 96% of our body weight</a:t>
            </a:r>
          </a:p>
        </p:txBody>
      </p:sp>
    </p:spTree>
    <p:extLst>
      <p:ext uri="{BB962C8B-B14F-4D97-AF65-F5344CB8AC3E}">
        <p14:creationId xmlns:p14="http://schemas.microsoft.com/office/powerpoint/2010/main" val="40466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Lesser Elements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Calcium – Found as salt in bones and teeth; required for muscle contraction, neural transmission and blood clotting</a:t>
            </a:r>
          </a:p>
          <a:p>
            <a:pPr lvl="1"/>
            <a:r>
              <a:rPr lang="en-US" dirty="0" smtClean="0"/>
              <a:t>1.5% of body mass</a:t>
            </a:r>
          </a:p>
          <a:p>
            <a:r>
              <a:rPr lang="en-US" dirty="0" smtClean="0"/>
              <a:t>Phosphorus – Present as a salt in combination with calcium, in bones and teeth; also present in nucleic acids and proteins, forms part of the high-energy compound ATP</a:t>
            </a:r>
          </a:p>
          <a:p>
            <a:pPr lvl="1"/>
            <a:r>
              <a:rPr lang="en-US" dirty="0" smtClean="0"/>
              <a:t>1.0% of body mass</a:t>
            </a:r>
          </a:p>
          <a:p>
            <a:r>
              <a:rPr lang="en-US" dirty="0" smtClean="0"/>
              <a:t>Potassium – Major intracellular </a:t>
            </a:r>
            <a:r>
              <a:rPr lang="en-US" dirty="0" smtClean="0"/>
              <a:t>cation</a:t>
            </a:r>
            <a:r>
              <a:rPr lang="en-US" dirty="0" smtClean="0"/>
              <a:t>: necessary for conduction of nerve impulses and for muscle contraction</a:t>
            </a:r>
          </a:p>
          <a:p>
            <a:pPr lvl="1"/>
            <a:r>
              <a:rPr lang="en-US" dirty="0" smtClean="0"/>
              <a:t>0.4 of body mass</a:t>
            </a:r>
          </a:p>
          <a:p>
            <a:r>
              <a:rPr lang="en-US" dirty="0" smtClean="0"/>
              <a:t>Sulfur – A component of proteins</a:t>
            </a:r>
          </a:p>
          <a:p>
            <a:pPr lvl="1"/>
            <a:r>
              <a:rPr lang="en-US" dirty="0" smtClean="0"/>
              <a:t>0.3% of body mass</a:t>
            </a:r>
          </a:p>
        </p:txBody>
      </p:sp>
    </p:spTree>
    <p:extLst>
      <p:ext uri="{BB962C8B-B14F-4D97-AF65-F5344CB8AC3E}">
        <p14:creationId xmlns:p14="http://schemas.microsoft.com/office/powerpoint/2010/main" val="17530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Sodium – Major extracellular </a:t>
            </a:r>
            <a:r>
              <a:rPr lang="en-US" dirty="0" smtClean="0"/>
              <a:t>cation</a:t>
            </a:r>
            <a:r>
              <a:rPr lang="en-US" dirty="0" smtClean="0"/>
              <a:t>; water balance, conduction of nerve impulses and muscle contraction</a:t>
            </a:r>
          </a:p>
          <a:p>
            <a:pPr lvl="1"/>
            <a:r>
              <a:rPr lang="en-US" dirty="0" smtClean="0"/>
              <a:t>0.2% of body mass</a:t>
            </a:r>
          </a:p>
          <a:p>
            <a:r>
              <a:rPr lang="en-US" dirty="0" smtClean="0"/>
              <a:t>Chlorine – major extracellular anion</a:t>
            </a:r>
          </a:p>
          <a:p>
            <a:pPr lvl="1"/>
            <a:r>
              <a:rPr lang="en-US" dirty="0" smtClean="0"/>
              <a:t>0.2% of body mass</a:t>
            </a:r>
          </a:p>
          <a:p>
            <a:r>
              <a:rPr lang="en-US" dirty="0" smtClean="0"/>
              <a:t>Magnesium – present in bone, important cofactor for enzyme activity in a number of reactions</a:t>
            </a:r>
          </a:p>
          <a:p>
            <a:pPr lvl="1"/>
            <a:r>
              <a:rPr lang="en-US" dirty="0" smtClean="0"/>
              <a:t>0.1% of body mass</a:t>
            </a:r>
          </a:p>
          <a:p>
            <a:r>
              <a:rPr lang="en-US" dirty="0" smtClean="0"/>
              <a:t>Iodine – Needed to make functional thyroid hormones</a:t>
            </a:r>
          </a:p>
          <a:p>
            <a:pPr lvl="1"/>
            <a:r>
              <a:rPr lang="en-US" dirty="0" smtClean="0"/>
              <a:t>0.1% of body mass</a:t>
            </a:r>
          </a:p>
          <a:p>
            <a:r>
              <a:rPr lang="en-US" dirty="0" smtClean="0"/>
              <a:t>Iron – component of functional hemoglobin molecules and some enzymes (RBCs)</a:t>
            </a:r>
          </a:p>
          <a:p>
            <a:pPr lvl="1"/>
            <a:r>
              <a:rPr lang="en-US" dirty="0" smtClean="0"/>
              <a:t>0.1% of body mass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914</Words>
  <Application>Microsoft Office PowerPoint</Application>
  <PresentationFormat>On-screen Show (4:3)</PresentationFormat>
  <Paragraphs>185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Chapter 2</vt:lpstr>
      <vt:lpstr>Why are We Learning About Chemistry in A&amp;P????</vt:lpstr>
      <vt:lpstr>Matter &amp; Energy</vt:lpstr>
      <vt:lpstr>ATP</vt:lpstr>
      <vt:lpstr>Forms of Energy  </vt:lpstr>
      <vt:lpstr>Composition of Matter </vt:lpstr>
      <vt:lpstr>4 Main Elements in the Body</vt:lpstr>
      <vt:lpstr>9 Lesser Elements in the Body</vt:lpstr>
      <vt:lpstr>Cont.</vt:lpstr>
      <vt:lpstr>Trace Elements </vt:lpstr>
      <vt:lpstr>Element Symbols You Need to Know</vt:lpstr>
      <vt:lpstr>Atoms</vt:lpstr>
      <vt:lpstr>Molecules &amp; Compounds</vt:lpstr>
      <vt:lpstr>Biochemistry</vt:lpstr>
      <vt:lpstr>PowerPoint Presentation</vt:lpstr>
      <vt:lpstr>pH</vt:lpstr>
      <vt:lpstr>pH in Blood</vt:lpstr>
      <vt:lpstr>2.  Organic Compounds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D. Kriminger</dc:creator>
  <cp:lastModifiedBy>D. Kriminger</cp:lastModifiedBy>
  <cp:revision>11</cp:revision>
  <dcterms:created xsi:type="dcterms:W3CDTF">2012-09-10T00:52:35Z</dcterms:created>
  <dcterms:modified xsi:type="dcterms:W3CDTF">2012-09-10T02:35:30Z</dcterms:modified>
</cp:coreProperties>
</file>