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82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F128F2-7E42-447F-9302-1A2062B18505}" type="datetimeFigureOut">
              <a:rPr lang="en-US" smtClean="0"/>
              <a:t>9/3/2012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1C5B6-ED19-49BE-A73A-C355037BA8AB}" type="slidenum">
              <a:rPr lang="en-US" smtClean="0"/>
              <a:t>‹#›</a:t>
            </a:fld>
            <a:endParaRPr lang="en-US"/>
          </a:p>
        </p:txBody>
      </p:sp>
    </p:spTree>
    <p:extLst>
      <p:ext uri="{BB962C8B-B14F-4D97-AF65-F5344CB8AC3E}">
        <p14:creationId xmlns:p14="http://schemas.microsoft.com/office/powerpoint/2010/main" val="3118371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F128F2-7E42-447F-9302-1A2062B18505}" type="datetimeFigureOut">
              <a:rPr lang="en-US" smtClean="0"/>
              <a:t>9/3/2012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1C5B6-ED19-49BE-A73A-C355037BA8AB}" type="slidenum">
              <a:rPr lang="en-US" smtClean="0"/>
              <a:t>‹#›</a:t>
            </a:fld>
            <a:endParaRPr lang="en-US"/>
          </a:p>
        </p:txBody>
      </p:sp>
    </p:spTree>
    <p:extLst>
      <p:ext uri="{BB962C8B-B14F-4D97-AF65-F5344CB8AC3E}">
        <p14:creationId xmlns:p14="http://schemas.microsoft.com/office/powerpoint/2010/main" val="384412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F128F2-7E42-447F-9302-1A2062B18505}" type="datetimeFigureOut">
              <a:rPr lang="en-US" smtClean="0"/>
              <a:t>9/3/2012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1C5B6-ED19-49BE-A73A-C355037BA8AB}" type="slidenum">
              <a:rPr lang="en-US" smtClean="0"/>
              <a:t>‹#›</a:t>
            </a:fld>
            <a:endParaRPr lang="en-US"/>
          </a:p>
        </p:txBody>
      </p:sp>
    </p:spTree>
    <p:extLst>
      <p:ext uri="{BB962C8B-B14F-4D97-AF65-F5344CB8AC3E}">
        <p14:creationId xmlns:p14="http://schemas.microsoft.com/office/powerpoint/2010/main" val="757778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F128F2-7E42-447F-9302-1A2062B18505}" type="datetimeFigureOut">
              <a:rPr lang="en-US" smtClean="0"/>
              <a:t>9/3/2012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1C5B6-ED19-49BE-A73A-C355037BA8AB}" type="slidenum">
              <a:rPr lang="en-US" smtClean="0"/>
              <a:t>‹#›</a:t>
            </a:fld>
            <a:endParaRPr lang="en-US"/>
          </a:p>
        </p:txBody>
      </p:sp>
    </p:spTree>
    <p:extLst>
      <p:ext uri="{BB962C8B-B14F-4D97-AF65-F5344CB8AC3E}">
        <p14:creationId xmlns:p14="http://schemas.microsoft.com/office/powerpoint/2010/main" val="177862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F128F2-7E42-447F-9302-1A2062B18505}" type="datetimeFigureOut">
              <a:rPr lang="en-US" smtClean="0"/>
              <a:t>9/3/2012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1C5B6-ED19-49BE-A73A-C355037BA8AB}" type="slidenum">
              <a:rPr lang="en-US" smtClean="0"/>
              <a:t>‹#›</a:t>
            </a:fld>
            <a:endParaRPr lang="en-US"/>
          </a:p>
        </p:txBody>
      </p:sp>
    </p:spTree>
    <p:extLst>
      <p:ext uri="{BB962C8B-B14F-4D97-AF65-F5344CB8AC3E}">
        <p14:creationId xmlns:p14="http://schemas.microsoft.com/office/powerpoint/2010/main" val="2404327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F128F2-7E42-447F-9302-1A2062B18505}" type="datetimeFigureOut">
              <a:rPr lang="en-US" smtClean="0"/>
              <a:t>9/3/2012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21C5B6-ED19-49BE-A73A-C355037BA8AB}" type="slidenum">
              <a:rPr lang="en-US" smtClean="0"/>
              <a:t>‹#›</a:t>
            </a:fld>
            <a:endParaRPr lang="en-US"/>
          </a:p>
        </p:txBody>
      </p:sp>
    </p:spTree>
    <p:extLst>
      <p:ext uri="{BB962C8B-B14F-4D97-AF65-F5344CB8AC3E}">
        <p14:creationId xmlns:p14="http://schemas.microsoft.com/office/powerpoint/2010/main" val="1450123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F128F2-7E42-447F-9302-1A2062B18505}" type="datetimeFigureOut">
              <a:rPr lang="en-US" smtClean="0"/>
              <a:t>9/3/2012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21C5B6-ED19-49BE-A73A-C355037BA8AB}" type="slidenum">
              <a:rPr lang="en-US" smtClean="0"/>
              <a:t>‹#›</a:t>
            </a:fld>
            <a:endParaRPr lang="en-US"/>
          </a:p>
        </p:txBody>
      </p:sp>
    </p:spTree>
    <p:extLst>
      <p:ext uri="{BB962C8B-B14F-4D97-AF65-F5344CB8AC3E}">
        <p14:creationId xmlns:p14="http://schemas.microsoft.com/office/powerpoint/2010/main" val="207167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F128F2-7E42-447F-9302-1A2062B18505}" type="datetimeFigureOut">
              <a:rPr lang="en-US" smtClean="0"/>
              <a:t>9/3/2012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21C5B6-ED19-49BE-A73A-C355037BA8AB}" type="slidenum">
              <a:rPr lang="en-US" smtClean="0"/>
              <a:t>‹#›</a:t>
            </a:fld>
            <a:endParaRPr lang="en-US"/>
          </a:p>
        </p:txBody>
      </p:sp>
    </p:spTree>
    <p:extLst>
      <p:ext uri="{BB962C8B-B14F-4D97-AF65-F5344CB8AC3E}">
        <p14:creationId xmlns:p14="http://schemas.microsoft.com/office/powerpoint/2010/main" val="1061369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F128F2-7E42-447F-9302-1A2062B18505}" type="datetimeFigureOut">
              <a:rPr lang="en-US" smtClean="0"/>
              <a:t>9/3/2012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21C5B6-ED19-49BE-A73A-C355037BA8AB}" type="slidenum">
              <a:rPr lang="en-US" smtClean="0"/>
              <a:t>‹#›</a:t>
            </a:fld>
            <a:endParaRPr lang="en-US"/>
          </a:p>
        </p:txBody>
      </p:sp>
    </p:spTree>
    <p:extLst>
      <p:ext uri="{BB962C8B-B14F-4D97-AF65-F5344CB8AC3E}">
        <p14:creationId xmlns:p14="http://schemas.microsoft.com/office/powerpoint/2010/main" val="634690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F128F2-7E42-447F-9302-1A2062B18505}" type="datetimeFigureOut">
              <a:rPr lang="en-US" smtClean="0"/>
              <a:t>9/3/2012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21C5B6-ED19-49BE-A73A-C355037BA8AB}" type="slidenum">
              <a:rPr lang="en-US" smtClean="0"/>
              <a:t>‹#›</a:t>
            </a:fld>
            <a:endParaRPr lang="en-US"/>
          </a:p>
        </p:txBody>
      </p:sp>
    </p:spTree>
    <p:extLst>
      <p:ext uri="{BB962C8B-B14F-4D97-AF65-F5344CB8AC3E}">
        <p14:creationId xmlns:p14="http://schemas.microsoft.com/office/powerpoint/2010/main" val="3134812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F128F2-7E42-447F-9302-1A2062B18505}" type="datetimeFigureOut">
              <a:rPr lang="en-US" smtClean="0"/>
              <a:t>9/3/2012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21C5B6-ED19-49BE-A73A-C355037BA8AB}" type="slidenum">
              <a:rPr lang="en-US" smtClean="0"/>
              <a:t>‹#›</a:t>
            </a:fld>
            <a:endParaRPr lang="en-US"/>
          </a:p>
        </p:txBody>
      </p:sp>
    </p:spTree>
    <p:extLst>
      <p:ext uri="{BB962C8B-B14F-4D97-AF65-F5344CB8AC3E}">
        <p14:creationId xmlns:p14="http://schemas.microsoft.com/office/powerpoint/2010/main" val="2137671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F128F2-7E42-447F-9302-1A2062B18505}" type="datetimeFigureOut">
              <a:rPr lang="en-US" smtClean="0"/>
              <a:t>9/3/2012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21C5B6-ED19-49BE-A73A-C355037BA8AB}" type="slidenum">
              <a:rPr lang="en-US" smtClean="0"/>
              <a:t>‹#›</a:t>
            </a:fld>
            <a:endParaRPr lang="en-US"/>
          </a:p>
        </p:txBody>
      </p:sp>
    </p:spTree>
    <p:extLst>
      <p:ext uri="{BB962C8B-B14F-4D97-AF65-F5344CB8AC3E}">
        <p14:creationId xmlns:p14="http://schemas.microsoft.com/office/powerpoint/2010/main" val="1374455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audio" Target="../media/media1.wav"/><Relationship Id="rId1" Type="http://schemas.microsoft.com/office/2007/relationships/media" Target="../media/media1.wav"/><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audio" Target="../media/media1.wav"/><Relationship Id="rId1" Type="http://schemas.microsoft.com/office/2007/relationships/media" Target="../media/media1.wav"/><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wav"/><Relationship Id="rId1" Type="http://schemas.microsoft.com/office/2007/relationships/media" Target="../media/media1.wav"/><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audio" Target="../media/media1.wav"/><Relationship Id="rId1" Type="http://schemas.microsoft.com/office/2007/relationships/media" Target="../media/media1.wav"/><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Medical Telephone Techniques</a:t>
            </a:r>
            <a:endParaRPr lang="en-US" dirty="0"/>
          </a:p>
        </p:txBody>
      </p:sp>
      <p:sp>
        <p:nvSpPr>
          <p:cNvPr id="3" name="Subtitle 2"/>
          <p:cNvSpPr>
            <a:spLocks noGrp="1"/>
          </p:cNvSpPr>
          <p:nvPr>
            <p:ph type="subTitle" idx="1"/>
          </p:nvPr>
        </p:nvSpPr>
        <p:spPr/>
        <p:txBody>
          <a:bodyPr/>
          <a:lstStyle/>
          <a:p>
            <a:endParaRPr lang="en-US" dirty="0"/>
          </a:p>
        </p:txBody>
      </p:sp>
      <p:pic>
        <p:nvPicPr>
          <p:cNvPr id="2050" name="Picture 2" descr="C:\Program Files (x86)\Microsoft Office\MEDIA\CAGCAT10\j0332268.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1900" y="3733800"/>
            <a:ext cx="1600200" cy="18086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78623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Scenario 2</a:t>
            </a:r>
            <a:endParaRPr lang="en-US" dirty="0"/>
          </a:p>
        </p:txBody>
      </p:sp>
      <p:pic>
        <p:nvPicPr>
          <p:cNvPr id="5" name="ELPHRG01.wav">
            <a:hlinkClick r:id="" action="ppaction://media"/>
          </p:cNvPr>
          <p:cNvPicPr>
            <a:picLocks noGrp="1" noChangeAspect="1"/>
          </p:cNvPicPr>
          <p:nvPr>
            <p:ph sz="half" idx="1"/>
            <a:audioFile r:link="rId2"/>
            <p:extLst>
              <p:ext uri="{DAA4B4D4-6D71-4841-9C94-3DE7FCFB9230}">
                <p14:media xmlns:p14="http://schemas.microsoft.com/office/powerpoint/2010/main" r:embed="rId1"/>
              </p:ext>
            </p:extLst>
          </p:nvPr>
        </p:nvPicPr>
        <p:blipFill>
          <a:blip r:embed="rId4"/>
          <a:stretch>
            <a:fillRect/>
          </a:stretch>
        </p:blipFill>
        <p:spPr>
          <a:xfrm>
            <a:off x="7696200" y="6212541"/>
            <a:ext cx="609600" cy="609600"/>
          </a:xfrm>
        </p:spPr>
      </p:pic>
      <p:sp>
        <p:nvSpPr>
          <p:cNvPr id="4" name="Content Placeholder 3"/>
          <p:cNvSpPr>
            <a:spLocks noGrp="1"/>
          </p:cNvSpPr>
          <p:nvPr>
            <p:ph sz="half" idx="2"/>
          </p:nvPr>
        </p:nvSpPr>
        <p:spPr>
          <a:xfrm>
            <a:off x="381000" y="1600200"/>
            <a:ext cx="7772400" cy="4525963"/>
          </a:xfrm>
        </p:spPr>
        <p:txBody>
          <a:bodyPr/>
          <a:lstStyle/>
          <a:p>
            <a:r>
              <a:rPr lang="en-US" dirty="0" smtClean="0"/>
              <a:t>You are a medical assistant at Baptist Hospital’s imaging department.  You are having a really bad day.  You are fighting with your boyfriend (he’s on line 2), and the department is really busy.  The secretary has called in sick so you have to answer the phones today in addition to your other duties.  Please answer this call appropriately…..</a:t>
            </a:r>
            <a:endParaRPr lang="en-US" dirty="0"/>
          </a:p>
        </p:txBody>
      </p:sp>
    </p:spTree>
    <p:extLst>
      <p:ext uri="{BB962C8B-B14F-4D97-AF65-F5344CB8AC3E}">
        <p14:creationId xmlns:p14="http://schemas.microsoft.com/office/powerpoint/2010/main" val="247035398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3991" fill="hold"/>
                                        <p:tgtEl>
                                          <p:spTgt spid="5"/>
                                        </p:tgtEl>
                                      </p:cBhvr>
                                    </p:cmd>
                                  </p:childTnLst>
                                </p:cTn>
                              </p:par>
                            </p:childTnLst>
                          </p:cTn>
                        </p:par>
                      </p:childTnLst>
                    </p:cTn>
                  </p:par>
                </p:childTnLst>
              </p:cTn>
              <p:nextCondLst>
                <p:cond evt="onClick" delay="0">
                  <p:tgtEl>
                    <p:spTgt spid="5"/>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a:t>
            </a:r>
            <a:endParaRPr lang="en-US" dirty="0"/>
          </a:p>
        </p:txBody>
      </p:sp>
      <p:sp>
        <p:nvSpPr>
          <p:cNvPr id="3" name="Content Placeholder 2"/>
          <p:cNvSpPr>
            <a:spLocks noGrp="1"/>
          </p:cNvSpPr>
          <p:nvPr>
            <p:ph sz="half" idx="1"/>
          </p:nvPr>
        </p:nvSpPr>
        <p:spPr/>
        <p:txBody>
          <a:bodyPr/>
          <a:lstStyle/>
          <a:p>
            <a:r>
              <a:rPr lang="en-US" dirty="0" smtClean="0"/>
              <a:t>You are a receptionist at a Dr. Smith’s private practice office.  Today is your first day.  All of the office staff is either busy with patients or at lunch.  Please answer this call appropriately…..</a:t>
            </a:r>
            <a:endParaRPr lang="en-US" dirty="0"/>
          </a:p>
        </p:txBody>
      </p:sp>
      <p:pic>
        <p:nvPicPr>
          <p:cNvPr id="5" name="ELPHRG01.wav">
            <a:hlinkClick r:id="" action="ppaction://media"/>
          </p:cNvPr>
          <p:cNvPicPr>
            <a:picLocks noGrp="1" noChangeAspect="1"/>
          </p:cNvPicPr>
          <p:nvPr>
            <p:ph sz="half" idx="2"/>
            <a:audioFile r:link="rId2"/>
            <p:extLst>
              <p:ext uri="{DAA4B4D4-6D71-4841-9C94-3DE7FCFB9230}">
                <p14:media xmlns:p14="http://schemas.microsoft.com/office/powerpoint/2010/main" r:embed="rId1"/>
              </p:ext>
            </p:extLst>
          </p:nvPr>
        </p:nvPicPr>
        <p:blipFill>
          <a:blip r:embed="rId4"/>
          <a:stretch>
            <a:fillRect/>
          </a:stretch>
        </p:blipFill>
        <p:spPr>
          <a:xfrm>
            <a:off x="7315200" y="5410200"/>
            <a:ext cx="609600" cy="609600"/>
          </a:xfrm>
        </p:spPr>
      </p:pic>
    </p:spTree>
    <p:extLst>
      <p:ext uri="{BB962C8B-B14F-4D97-AF65-F5344CB8AC3E}">
        <p14:creationId xmlns:p14="http://schemas.microsoft.com/office/powerpoint/2010/main" val="289475399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3991" fill="hold"/>
                                        <p:tgtEl>
                                          <p:spTgt spid="5"/>
                                        </p:tgtEl>
                                      </p:cBhvr>
                                    </p:cmd>
                                  </p:childTnLst>
                                </p:cTn>
                              </p:par>
                            </p:childTnLst>
                          </p:cTn>
                        </p:par>
                      </p:childTnLst>
                    </p:cTn>
                  </p:par>
                </p:childTnLst>
              </p:cTn>
              <p:nextCondLst>
                <p:cond evt="onClick" delay="0">
                  <p:tgtEl>
                    <p:spTgt spid="5"/>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Guidelines for Answering Phones	</a:t>
            </a:r>
            <a:endParaRPr lang="en-US" dirty="0"/>
          </a:p>
        </p:txBody>
      </p:sp>
      <p:sp>
        <p:nvSpPr>
          <p:cNvPr id="3" name="Content Placeholder 2"/>
          <p:cNvSpPr>
            <a:spLocks noGrp="1"/>
          </p:cNvSpPr>
          <p:nvPr>
            <p:ph idx="1"/>
          </p:nvPr>
        </p:nvSpPr>
        <p:spPr/>
        <p:txBody>
          <a:bodyPr>
            <a:normAutofit lnSpcReduction="10000"/>
          </a:bodyPr>
          <a:lstStyle/>
          <a:p>
            <a:r>
              <a:rPr lang="en-US" dirty="0" smtClean="0"/>
              <a:t>Answer the call after the first ring is possible.  Be sure to answer by the fourth ring</a:t>
            </a:r>
          </a:p>
          <a:p>
            <a:r>
              <a:rPr lang="en-US" dirty="0" smtClean="0"/>
              <a:t>Do not answer the phone in a rushed or hasty manner</a:t>
            </a:r>
          </a:p>
          <a:p>
            <a:r>
              <a:rPr lang="en-US" dirty="0" smtClean="0"/>
              <a:t>Give a courteous greeting.  Give your name, title and department.</a:t>
            </a:r>
          </a:p>
          <a:p>
            <a:pPr lvl="1"/>
            <a:r>
              <a:rPr lang="en-US" dirty="0" smtClean="0"/>
              <a:t>Example:  </a:t>
            </a:r>
            <a:r>
              <a:rPr lang="en-US" dirty="0" err="1" smtClean="0"/>
              <a:t>Goodmorning</a:t>
            </a:r>
            <a:r>
              <a:rPr lang="en-US" dirty="0" smtClean="0"/>
              <a:t>, Memorial Regional Labor and Delivery, this is Danielle Kriminger, how may I help you?</a:t>
            </a:r>
            <a:endParaRPr lang="en-US" dirty="0"/>
          </a:p>
        </p:txBody>
      </p:sp>
    </p:spTree>
    <p:extLst>
      <p:ext uri="{BB962C8B-B14F-4D97-AF65-F5344CB8AC3E}">
        <p14:creationId xmlns:p14="http://schemas.microsoft.com/office/powerpoint/2010/main" val="20533835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 Cont.</a:t>
            </a:r>
            <a:endParaRPr lang="en-US" dirty="0"/>
          </a:p>
        </p:txBody>
      </p:sp>
      <p:sp>
        <p:nvSpPr>
          <p:cNvPr id="3" name="Content Placeholder 2"/>
          <p:cNvSpPr>
            <a:spLocks noGrp="1"/>
          </p:cNvSpPr>
          <p:nvPr>
            <p:ph idx="1"/>
          </p:nvPr>
        </p:nvSpPr>
        <p:spPr/>
        <p:txBody>
          <a:bodyPr/>
          <a:lstStyle/>
          <a:p>
            <a:r>
              <a:rPr lang="en-US" dirty="0" smtClean="0"/>
              <a:t>Taking a message</a:t>
            </a:r>
          </a:p>
          <a:p>
            <a:pPr lvl="1"/>
            <a:r>
              <a:rPr lang="en-US" dirty="0" smtClean="0"/>
              <a:t>Write the caller’s name and phone #, be sure to include area code and extension</a:t>
            </a:r>
          </a:p>
          <a:p>
            <a:pPr lvl="1"/>
            <a:r>
              <a:rPr lang="en-US" dirty="0" smtClean="0"/>
              <a:t>The date and time</a:t>
            </a:r>
          </a:p>
          <a:p>
            <a:pPr lvl="1"/>
            <a:r>
              <a:rPr lang="en-US" dirty="0" smtClean="0"/>
              <a:t>The entire accurate message</a:t>
            </a:r>
          </a:p>
          <a:p>
            <a:pPr lvl="2"/>
            <a:r>
              <a:rPr lang="en-US" dirty="0" smtClean="0"/>
              <a:t>Be sure to repeat the message back to the caller to verify accuracy including any phone #’s</a:t>
            </a:r>
          </a:p>
        </p:txBody>
      </p:sp>
    </p:spTree>
    <p:extLst>
      <p:ext uri="{BB962C8B-B14F-4D97-AF65-F5344CB8AC3E}">
        <p14:creationId xmlns:p14="http://schemas.microsoft.com/office/powerpoint/2010/main" val="19182956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Guidelines</a:t>
            </a:r>
            <a:endParaRPr lang="en-US" dirty="0"/>
          </a:p>
        </p:txBody>
      </p:sp>
      <p:sp>
        <p:nvSpPr>
          <p:cNvPr id="3" name="Content Placeholder 2"/>
          <p:cNvSpPr>
            <a:spLocks noGrp="1"/>
          </p:cNvSpPr>
          <p:nvPr>
            <p:ph idx="1"/>
          </p:nvPr>
        </p:nvSpPr>
        <p:spPr/>
        <p:txBody>
          <a:bodyPr/>
          <a:lstStyle/>
          <a:p>
            <a:r>
              <a:rPr lang="en-US" dirty="0" smtClean="0"/>
              <a:t>If it is necessary to place on hold</a:t>
            </a:r>
          </a:p>
          <a:p>
            <a:pPr lvl="1"/>
            <a:r>
              <a:rPr lang="en-US" dirty="0" smtClean="0"/>
              <a:t>Ask the caller to “please hold”</a:t>
            </a:r>
          </a:p>
          <a:p>
            <a:pPr lvl="1"/>
            <a:r>
              <a:rPr lang="en-US" dirty="0" smtClean="0"/>
              <a:t>Do not put emergency calls on hold</a:t>
            </a:r>
          </a:p>
          <a:p>
            <a:pPr lvl="1"/>
            <a:r>
              <a:rPr lang="en-US" dirty="0" smtClean="0"/>
              <a:t>Do not lay phone down or cover receiver with your hand when not speaking to the caller</a:t>
            </a:r>
          </a:p>
          <a:p>
            <a:pPr lvl="1"/>
            <a:r>
              <a:rPr lang="en-US" dirty="0" smtClean="0"/>
              <a:t>Return to a caller on hold within 30 seconds, if longer needed ask them if they can wait longer or want the call returned</a:t>
            </a:r>
            <a:endParaRPr lang="en-US" dirty="0"/>
          </a:p>
        </p:txBody>
      </p:sp>
    </p:spTree>
    <p:extLst>
      <p:ext uri="{BB962C8B-B14F-4D97-AF65-F5344CB8AC3E}">
        <p14:creationId xmlns:p14="http://schemas.microsoft.com/office/powerpoint/2010/main" val="39972464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a:t>
            </a:r>
            <a:endParaRPr lang="en-US" dirty="0"/>
          </a:p>
        </p:txBody>
      </p:sp>
      <p:sp>
        <p:nvSpPr>
          <p:cNvPr id="3" name="Content Placeholder 2"/>
          <p:cNvSpPr>
            <a:spLocks noGrp="1"/>
          </p:cNvSpPr>
          <p:nvPr>
            <p:ph idx="1"/>
          </p:nvPr>
        </p:nvSpPr>
        <p:spPr>
          <a:xfrm>
            <a:off x="609600" y="1219200"/>
            <a:ext cx="8229600" cy="4525963"/>
          </a:xfrm>
        </p:spPr>
        <p:txBody>
          <a:bodyPr/>
          <a:lstStyle/>
          <a:p>
            <a:r>
              <a:rPr lang="en-US" dirty="0" smtClean="0"/>
              <a:t>Do not give confidential information to any caller</a:t>
            </a:r>
          </a:p>
          <a:p>
            <a:r>
              <a:rPr lang="en-US" dirty="0" smtClean="0"/>
              <a:t>HIPPA protects a patients privacy – all patient, resident and employee information is personal and should be treated confidentially</a:t>
            </a:r>
            <a:endParaRPr lang="en-US" dirty="0"/>
          </a:p>
        </p:txBody>
      </p:sp>
    </p:spTree>
    <p:extLst>
      <p:ext uri="{BB962C8B-B14F-4D97-AF65-F5344CB8AC3E}">
        <p14:creationId xmlns:p14="http://schemas.microsoft.com/office/powerpoint/2010/main" val="22317541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 as needed</a:t>
            </a:r>
            <a:endParaRPr lang="en-US" dirty="0"/>
          </a:p>
        </p:txBody>
      </p:sp>
      <p:sp>
        <p:nvSpPr>
          <p:cNvPr id="3" name="Content Placeholder 2"/>
          <p:cNvSpPr>
            <a:spLocks noGrp="1"/>
          </p:cNvSpPr>
          <p:nvPr>
            <p:ph idx="1"/>
          </p:nvPr>
        </p:nvSpPr>
        <p:spPr/>
        <p:txBody>
          <a:bodyPr/>
          <a:lstStyle/>
          <a:p>
            <a:r>
              <a:rPr lang="en-US" dirty="0" smtClean="0"/>
              <a:t>If appropriate transfer a call</a:t>
            </a:r>
          </a:p>
          <a:p>
            <a:pPr lvl="1"/>
            <a:r>
              <a:rPr lang="en-US" dirty="0" smtClean="0"/>
              <a:t>Tell the caller you are going to transfer them</a:t>
            </a:r>
          </a:p>
          <a:p>
            <a:pPr lvl="1"/>
            <a:r>
              <a:rPr lang="en-US" dirty="0" smtClean="0"/>
              <a:t>Give them the name of the department if appropriate</a:t>
            </a:r>
          </a:p>
          <a:p>
            <a:pPr lvl="1"/>
            <a:r>
              <a:rPr lang="en-US" dirty="0" smtClean="0"/>
              <a:t>Give them the phone number in case they are accidentally disconnected or the extension is busy</a:t>
            </a:r>
          </a:p>
          <a:p>
            <a:pPr lvl="1"/>
            <a:endParaRPr lang="en-US" dirty="0"/>
          </a:p>
        </p:txBody>
      </p:sp>
    </p:spTree>
    <p:extLst>
      <p:ext uri="{BB962C8B-B14F-4D97-AF65-F5344CB8AC3E}">
        <p14:creationId xmlns:p14="http://schemas.microsoft.com/office/powerpoint/2010/main" val="21566151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Ending the Call</a:t>
            </a:r>
            <a:endParaRPr lang="en-US" dirty="0"/>
          </a:p>
        </p:txBody>
      </p:sp>
      <p:sp>
        <p:nvSpPr>
          <p:cNvPr id="3" name="Content Placeholder 2"/>
          <p:cNvSpPr>
            <a:spLocks noGrp="1"/>
          </p:cNvSpPr>
          <p:nvPr>
            <p:ph idx="1"/>
          </p:nvPr>
        </p:nvSpPr>
        <p:spPr/>
        <p:txBody>
          <a:bodyPr/>
          <a:lstStyle/>
          <a:p>
            <a:r>
              <a:rPr lang="en-US" dirty="0" smtClean="0"/>
              <a:t>Always end politely</a:t>
            </a:r>
          </a:p>
          <a:p>
            <a:r>
              <a:rPr lang="en-US" dirty="0" smtClean="0"/>
              <a:t>Thank them for calling</a:t>
            </a:r>
          </a:p>
          <a:p>
            <a:r>
              <a:rPr lang="en-US" dirty="0" smtClean="0"/>
              <a:t>Be sure to say good-bye</a:t>
            </a:r>
          </a:p>
          <a:p>
            <a:endParaRPr lang="en-US" dirty="0"/>
          </a:p>
          <a:p>
            <a:r>
              <a:rPr lang="en-US" dirty="0" smtClean="0"/>
              <a:t>Make sure you give any messages to the appropriate person.</a:t>
            </a:r>
            <a:endParaRPr lang="en-US" dirty="0"/>
          </a:p>
        </p:txBody>
      </p:sp>
    </p:spTree>
    <p:extLst>
      <p:ext uri="{BB962C8B-B14F-4D97-AF65-F5344CB8AC3E}">
        <p14:creationId xmlns:p14="http://schemas.microsoft.com/office/powerpoint/2010/main" val="39919690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we practice</a:t>
            </a:r>
            <a:endParaRPr lang="en-US" dirty="0"/>
          </a:p>
        </p:txBody>
      </p:sp>
      <p:pic>
        <p:nvPicPr>
          <p:cNvPr id="4" name="ELPHRG01.wav">
            <a:hlinkClick r:id="" action="ppaction://media"/>
          </p:cNvPr>
          <p:cNvPicPr>
            <a:picLocks noGrp="1" noChangeAspect="1"/>
          </p:cNvPicPr>
          <p:nvPr>
            <p:ph idx="1"/>
            <a:audioFile r:link="rId2"/>
            <p:extLst>
              <p:ext uri="{DAA4B4D4-6D71-4841-9C94-3DE7FCFB9230}">
                <p14:media xmlns:p14="http://schemas.microsoft.com/office/powerpoint/2010/main" r:embed="rId1"/>
              </p:ext>
            </p:extLst>
          </p:nvPr>
        </p:nvPicPr>
        <p:blipFill>
          <a:blip r:embed="rId4"/>
          <a:stretch>
            <a:fillRect/>
          </a:stretch>
        </p:blipFill>
        <p:spPr>
          <a:xfrm>
            <a:off x="8001000" y="5791200"/>
            <a:ext cx="609600" cy="609600"/>
          </a:xfrm>
        </p:spPr>
      </p:pic>
      <p:sp>
        <p:nvSpPr>
          <p:cNvPr id="5" name="phone3"/>
          <p:cNvSpPr>
            <a:spLocks noEditPoints="1" noChangeArrowheads="1"/>
          </p:cNvSpPr>
          <p:nvPr/>
        </p:nvSpPr>
        <p:spPr bwMode="auto">
          <a:xfrm>
            <a:off x="3810000" y="2057400"/>
            <a:ext cx="1676400" cy="2482850"/>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200 w 21600"/>
              <a:gd name="T17" fmla="*/ 23516 h 21600"/>
              <a:gd name="T18" fmla="*/ 21400 w 21600"/>
              <a:gd name="T19" fmla="*/ 4048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692" y="21600"/>
                </a:moveTo>
                <a:lnTo>
                  <a:pt x="21600" y="21600"/>
                </a:lnTo>
                <a:lnTo>
                  <a:pt x="21600" y="10684"/>
                </a:lnTo>
                <a:lnTo>
                  <a:pt x="21600" y="0"/>
                </a:lnTo>
                <a:lnTo>
                  <a:pt x="10190" y="0"/>
                </a:lnTo>
                <a:lnTo>
                  <a:pt x="0" y="0"/>
                </a:lnTo>
                <a:lnTo>
                  <a:pt x="0" y="10916"/>
                </a:lnTo>
                <a:lnTo>
                  <a:pt x="0" y="21600"/>
                </a:lnTo>
                <a:lnTo>
                  <a:pt x="10692" y="21600"/>
                </a:lnTo>
                <a:close/>
              </a:path>
              <a:path w="21600" h="21600" extrusionOk="0">
                <a:moveTo>
                  <a:pt x="3552" y="13565"/>
                </a:moveTo>
                <a:lnTo>
                  <a:pt x="3552" y="14206"/>
                </a:lnTo>
                <a:lnTo>
                  <a:pt x="3409" y="14584"/>
                </a:lnTo>
                <a:lnTo>
                  <a:pt x="3050" y="15021"/>
                </a:lnTo>
                <a:lnTo>
                  <a:pt x="2619" y="15429"/>
                </a:lnTo>
                <a:lnTo>
                  <a:pt x="2296" y="15836"/>
                </a:lnTo>
                <a:lnTo>
                  <a:pt x="2045" y="16244"/>
                </a:lnTo>
                <a:lnTo>
                  <a:pt x="1902" y="16564"/>
                </a:lnTo>
                <a:lnTo>
                  <a:pt x="1794" y="17001"/>
                </a:lnTo>
                <a:lnTo>
                  <a:pt x="1830" y="17466"/>
                </a:lnTo>
                <a:lnTo>
                  <a:pt x="2009" y="17932"/>
                </a:lnTo>
                <a:lnTo>
                  <a:pt x="2260" y="18311"/>
                </a:lnTo>
                <a:lnTo>
                  <a:pt x="2548" y="18718"/>
                </a:lnTo>
                <a:lnTo>
                  <a:pt x="3050" y="19126"/>
                </a:lnTo>
                <a:lnTo>
                  <a:pt x="3552" y="19533"/>
                </a:lnTo>
                <a:lnTo>
                  <a:pt x="4342" y="19737"/>
                </a:lnTo>
                <a:lnTo>
                  <a:pt x="5095" y="19737"/>
                </a:lnTo>
                <a:lnTo>
                  <a:pt x="5849" y="19737"/>
                </a:lnTo>
                <a:lnTo>
                  <a:pt x="6351" y="19533"/>
                </a:lnTo>
                <a:lnTo>
                  <a:pt x="7140" y="19126"/>
                </a:lnTo>
                <a:lnTo>
                  <a:pt x="7535" y="18747"/>
                </a:lnTo>
                <a:lnTo>
                  <a:pt x="7894" y="18311"/>
                </a:lnTo>
                <a:lnTo>
                  <a:pt x="8145" y="17903"/>
                </a:lnTo>
                <a:lnTo>
                  <a:pt x="8324" y="17408"/>
                </a:lnTo>
                <a:lnTo>
                  <a:pt x="8324" y="16942"/>
                </a:lnTo>
                <a:lnTo>
                  <a:pt x="8252" y="16593"/>
                </a:lnTo>
                <a:lnTo>
                  <a:pt x="8145" y="16244"/>
                </a:lnTo>
                <a:lnTo>
                  <a:pt x="7894" y="15836"/>
                </a:lnTo>
                <a:lnTo>
                  <a:pt x="7571" y="15429"/>
                </a:lnTo>
                <a:lnTo>
                  <a:pt x="7140" y="15021"/>
                </a:lnTo>
                <a:lnTo>
                  <a:pt x="6853" y="14613"/>
                </a:lnTo>
                <a:lnTo>
                  <a:pt x="6602" y="14206"/>
                </a:lnTo>
                <a:lnTo>
                  <a:pt x="6602" y="13565"/>
                </a:lnTo>
                <a:lnTo>
                  <a:pt x="6602" y="8035"/>
                </a:lnTo>
                <a:lnTo>
                  <a:pt x="6602" y="7598"/>
                </a:lnTo>
                <a:lnTo>
                  <a:pt x="6853" y="6987"/>
                </a:lnTo>
                <a:lnTo>
                  <a:pt x="7212" y="6579"/>
                </a:lnTo>
                <a:lnTo>
                  <a:pt x="7643" y="6171"/>
                </a:lnTo>
                <a:lnTo>
                  <a:pt x="7894" y="5764"/>
                </a:lnTo>
                <a:lnTo>
                  <a:pt x="8037" y="5531"/>
                </a:lnTo>
                <a:lnTo>
                  <a:pt x="8252" y="5153"/>
                </a:lnTo>
                <a:lnTo>
                  <a:pt x="8360" y="4599"/>
                </a:lnTo>
                <a:lnTo>
                  <a:pt x="8288" y="4134"/>
                </a:lnTo>
                <a:lnTo>
                  <a:pt x="8145" y="3697"/>
                </a:lnTo>
                <a:lnTo>
                  <a:pt x="7894" y="3289"/>
                </a:lnTo>
                <a:lnTo>
                  <a:pt x="7499" y="2853"/>
                </a:lnTo>
                <a:lnTo>
                  <a:pt x="7033" y="2533"/>
                </a:lnTo>
                <a:lnTo>
                  <a:pt x="6387" y="2242"/>
                </a:lnTo>
                <a:lnTo>
                  <a:pt x="5849" y="2067"/>
                </a:lnTo>
                <a:lnTo>
                  <a:pt x="5095" y="1950"/>
                </a:lnTo>
                <a:lnTo>
                  <a:pt x="4234" y="2038"/>
                </a:lnTo>
                <a:lnTo>
                  <a:pt x="3552" y="2271"/>
                </a:lnTo>
                <a:lnTo>
                  <a:pt x="3050" y="2504"/>
                </a:lnTo>
                <a:lnTo>
                  <a:pt x="2548" y="2882"/>
                </a:lnTo>
                <a:lnTo>
                  <a:pt x="2225" y="3231"/>
                </a:lnTo>
                <a:lnTo>
                  <a:pt x="1973" y="3697"/>
                </a:lnTo>
                <a:lnTo>
                  <a:pt x="1794" y="4308"/>
                </a:lnTo>
                <a:lnTo>
                  <a:pt x="1794" y="4745"/>
                </a:lnTo>
                <a:lnTo>
                  <a:pt x="1866" y="5123"/>
                </a:lnTo>
                <a:lnTo>
                  <a:pt x="2045" y="5560"/>
                </a:lnTo>
                <a:lnTo>
                  <a:pt x="2296" y="5851"/>
                </a:lnTo>
                <a:lnTo>
                  <a:pt x="2548" y="6171"/>
                </a:lnTo>
                <a:lnTo>
                  <a:pt x="3014" y="6608"/>
                </a:lnTo>
                <a:lnTo>
                  <a:pt x="3301" y="6987"/>
                </a:lnTo>
                <a:lnTo>
                  <a:pt x="3552" y="7598"/>
                </a:lnTo>
                <a:lnTo>
                  <a:pt x="3552" y="8035"/>
                </a:lnTo>
                <a:lnTo>
                  <a:pt x="3552" y="13565"/>
                </a:lnTo>
                <a:close/>
              </a:path>
              <a:path w="21600" h="21600" extrusionOk="0">
                <a:moveTo>
                  <a:pt x="10154" y="1863"/>
                </a:moveTo>
                <a:lnTo>
                  <a:pt x="19088" y="1863"/>
                </a:lnTo>
                <a:lnTo>
                  <a:pt x="19088" y="8238"/>
                </a:lnTo>
                <a:lnTo>
                  <a:pt x="10154" y="8238"/>
                </a:lnTo>
                <a:lnTo>
                  <a:pt x="10154" y="1863"/>
                </a:lnTo>
                <a:moveTo>
                  <a:pt x="10441" y="10101"/>
                </a:moveTo>
                <a:lnTo>
                  <a:pt x="10441" y="9461"/>
                </a:lnTo>
                <a:lnTo>
                  <a:pt x="18837" y="9461"/>
                </a:lnTo>
                <a:lnTo>
                  <a:pt x="18837" y="10101"/>
                </a:lnTo>
                <a:lnTo>
                  <a:pt x="10441" y="10101"/>
                </a:lnTo>
                <a:moveTo>
                  <a:pt x="11374" y="11004"/>
                </a:moveTo>
                <a:lnTo>
                  <a:pt x="12630" y="11004"/>
                </a:lnTo>
                <a:lnTo>
                  <a:pt x="12630" y="12226"/>
                </a:lnTo>
                <a:lnTo>
                  <a:pt x="11374" y="12226"/>
                </a:lnTo>
                <a:lnTo>
                  <a:pt x="11374" y="11004"/>
                </a:lnTo>
                <a:moveTo>
                  <a:pt x="13993" y="11004"/>
                </a:moveTo>
                <a:lnTo>
                  <a:pt x="15249" y="11004"/>
                </a:lnTo>
                <a:lnTo>
                  <a:pt x="15249" y="12226"/>
                </a:lnTo>
                <a:lnTo>
                  <a:pt x="13993" y="12226"/>
                </a:lnTo>
                <a:lnTo>
                  <a:pt x="13993" y="11004"/>
                </a:lnTo>
                <a:moveTo>
                  <a:pt x="16649" y="11004"/>
                </a:moveTo>
                <a:lnTo>
                  <a:pt x="17904" y="11004"/>
                </a:lnTo>
                <a:lnTo>
                  <a:pt x="17904" y="12226"/>
                </a:lnTo>
                <a:lnTo>
                  <a:pt x="16649" y="12226"/>
                </a:lnTo>
                <a:lnTo>
                  <a:pt x="16649" y="11004"/>
                </a:lnTo>
                <a:moveTo>
                  <a:pt x="11374" y="12954"/>
                </a:moveTo>
                <a:lnTo>
                  <a:pt x="12630" y="12954"/>
                </a:lnTo>
                <a:lnTo>
                  <a:pt x="12630" y="14177"/>
                </a:lnTo>
                <a:lnTo>
                  <a:pt x="11374" y="14177"/>
                </a:lnTo>
                <a:lnTo>
                  <a:pt x="11374" y="12954"/>
                </a:lnTo>
                <a:moveTo>
                  <a:pt x="13993" y="12954"/>
                </a:moveTo>
                <a:lnTo>
                  <a:pt x="15249" y="12954"/>
                </a:lnTo>
                <a:lnTo>
                  <a:pt x="15249" y="14177"/>
                </a:lnTo>
                <a:lnTo>
                  <a:pt x="13993" y="14177"/>
                </a:lnTo>
                <a:lnTo>
                  <a:pt x="13993" y="12954"/>
                </a:lnTo>
                <a:moveTo>
                  <a:pt x="16649" y="12954"/>
                </a:moveTo>
                <a:lnTo>
                  <a:pt x="17904" y="12954"/>
                </a:lnTo>
                <a:lnTo>
                  <a:pt x="17904" y="14177"/>
                </a:lnTo>
                <a:lnTo>
                  <a:pt x="16649" y="14177"/>
                </a:lnTo>
                <a:lnTo>
                  <a:pt x="16649" y="12954"/>
                </a:lnTo>
                <a:moveTo>
                  <a:pt x="11374" y="14905"/>
                </a:moveTo>
                <a:lnTo>
                  <a:pt x="12630" y="14905"/>
                </a:lnTo>
                <a:lnTo>
                  <a:pt x="12630" y="16127"/>
                </a:lnTo>
                <a:lnTo>
                  <a:pt x="11374" y="16127"/>
                </a:lnTo>
                <a:lnTo>
                  <a:pt x="11374" y="14905"/>
                </a:lnTo>
                <a:moveTo>
                  <a:pt x="13993" y="14905"/>
                </a:moveTo>
                <a:lnTo>
                  <a:pt x="15249" y="14905"/>
                </a:lnTo>
                <a:lnTo>
                  <a:pt x="15249" y="16127"/>
                </a:lnTo>
                <a:lnTo>
                  <a:pt x="13993" y="16127"/>
                </a:lnTo>
                <a:lnTo>
                  <a:pt x="13993" y="14905"/>
                </a:lnTo>
                <a:moveTo>
                  <a:pt x="16649" y="14905"/>
                </a:moveTo>
                <a:lnTo>
                  <a:pt x="17904" y="14905"/>
                </a:lnTo>
                <a:lnTo>
                  <a:pt x="17904" y="16127"/>
                </a:lnTo>
                <a:lnTo>
                  <a:pt x="16649" y="16127"/>
                </a:lnTo>
                <a:lnTo>
                  <a:pt x="16649" y="14905"/>
                </a:lnTo>
                <a:moveTo>
                  <a:pt x="11374" y="16855"/>
                </a:moveTo>
                <a:lnTo>
                  <a:pt x="12630" y="16855"/>
                </a:lnTo>
                <a:lnTo>
                  <a:pt x="12630" y="18078"/>
                </a:lnTo>
                <a:lnTo>
                  <a:pt x="11374" y="18078"/>
                </a:lnTo>
                <a:lnTo>
                  <a:pt x="11374" y="16855"/>
                </a:lnTo>
                <a:moveTo>
                  <a:pt x="13993" y="16855"/>
                </a:moveTo>
                <a:lnTo>
                  <a:pt x="15249" y="16855"/>
                </a:lnTo>
                <a:lnTo>
                  <a:pt x="15249" y="18078"/>
                </a:lnTo>
                <a:lnTo>
                  <a:pt x="13993" y="18078"/>
                </a:lnTo>
                <a:lnTo>
                  <a:pt x="13993" y="16855"/>
                </a:lnTo>
                <a:moveTo>
                  <a:pt x="16649" y="16855"/>
                </a:moveTo>
                <a:lnTo>
                  <a:pt x="17904" y="16855"/>
                </a:lnTo>
                <a:lnTo>
                  <a:pt x="17904" y="18078"/>
                </a:lnTo>
                <a:lnTo>
                  <a:pt x="16649" y="18078"/>
                </a:lnTo>
                <a:lnTo>
                  <a:pt x="16649" y="16855"/>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40142417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3991"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pic>
        <p:nvPicPr>
          <p:cNvPr id="4" name="ELPHRG01.wav">
            <a:hlinkClick r:id="" action="ppaction://media"/>
          </p:cNvPr>
          <p:cNvPicPr>
            <a:picLocks noGrp="1" noChangeAspect="1"/>
          </p:cNvPicPr>
          <p:nvPr>
            <p:ph sz="half" idx="1"/>
            <a:audioFile r:link="rId2"/>
            <p:extLst>
              <p:ext uri="{DAA4B4D4-6D71-4841-9C94-3DE7FCFB9230}">
                <p14:media xmlns:p14="http://schemas.microsoft.com/office/powerpoint/2010/main" r:embed="rId1"/>
              </p:ext>
            </p:extLst>
          </p:nvPr>
        </p:nvPicPr>
        <p:blipFill>
          <a:blip r:embed="rId4"/>
          <a:stretch>
            <a:fillRect/>
          </a:stretch>
        </p:blipFill>
        <p:spPr>
          <a:xfrm>
            <a:off x="7239000" y="6019800"/>
            <a:ext cx="766482" cy="842682"/>
          </a:xfrm>
        </p:spPr>
      </p:pic>
      <p:sp>
        <p:nvSpPr>
          <p:cNvPr id="5" name="Content Placeholder 4"/>
          <p:cNvSpPr>
            <a:spLocks noGrp="1"/>
          </p:cNvSpPr>
          <p:nvPr>
            <p:ph sz="half" idx="2"/>
          </p:nvPr>
        </p:nvSpPr>
        <p:spPr>
          <a:xfrm>
            <a:off x="990600" y="1600201"/>
            <a:ext cx="7696200" cy="3200400"/>
          </a:xfrm>
        </p:spPr>
        <p:txBody>
          <a:bodyPr>
            <a:normAutofit lnSpcReduction="10000"/>
          </a:bodyPr>
          <a:lstStyle/>
          <a:p>
            <a:r>
              <a:rPr lang="en-US" dirty="0" smtClean="0"/>
              <a:t>You are a nurse in Labor and Delivery at Vanderbilt Hospital.  You are very busy because your patient (Susie Smith) is about to give birth in room 3.  You are alone at the nurses station getting supplies when the phone rings….</a:t>
            </a:r>
          </a:p>
          <a:p>
            <a:endParaRPr lang="en-US" dirty="0"/>
          </a:p>
          <a:p>
            <a:r>
              <a:rPr lang="en-US" dirty="0" smtClean="0"/>
              <a:t>Please handle the caller appropriately</a:t>
            </a:r>
            <a:endParaRPr lang="en-US" dirty="0"/>
          </a:p>
        </p:txBody>
      </p:sp>
    </p:spTree>
    <p:extLst>
      <p:ext uri="{BB962C8B-B14F-4D97-AF65-F5344CB8AC3E}">
        <p14:creationId xmlns:p14="http://schemas.microsoft.com/office/powerpoint/2010/main" val="419700139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3991"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444</Words>
  <Application>Microsoft Office PowerPoint</Application>
  <PresentationFormat>On-screen Show (4:3)</PresentationFormat>
  <Paragraphs>41</Paragraphs>
  <Slides>11</Slides>
  <Notes>0</Notes>
  <HiddenSlides>0</HiddenSlides>
  <MMClips>4</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Medical Telephone Techniques</vt:lpstr>
      <vt:lpstr>Guidelines for Answering Phones </vt:lpstr>
      <vt:lpstr>Guidelines Cont.</vt:lpstr>
      <vt:lpstr>More Guidelines</vt:lpstr>
      <vt:lpstr>Privacy</vt:lpstr>
      <vt:lpstr>Transfer as needed</vt:lpstr>
      <vt:lpstr>Ending the Call</vt:lpstr>
      <vt:lpstr>Now we practice</vt:lpstr>
      <vt:lpstr>Scenario</vt:lpstr>
      <vt:lpstr>Scenario 2</vt:lpstr>
      <vt:lpstr>Scenario 3</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Telephone Techniques</dc:title>
  <dc:creator>D. Kriminger</dc:creator>
  <cp:lastModifiedBy>D. Kriminger</cp:lastModifiedBy>
  <cp:revision>3</cp:revision>
  <dcterms:created xsi:type="dcterms:W3CDTF">2012-09-03T20:46:00Z</dcterms:created>
  <dcterms:modified xsi:type="dcterms:W3CDTF">2012-09-03T21:15:31Z</dcterms:modified>
</cp:coreProperties>
</file>